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1" autoAdjust="0"/>
    <p:restoredTop sz="85174"/>
  </p:normalViewPr>
  <p:slideViewPr>
    <p:cSldViewPr snapToGrid="0" snapToObjects="1">
      <p:cViewPr>
        <p:scale>
          <a:sx n="66" d="100"/>
          <a:sy n="66" d="100"/>
        </p:scale>
        <p:origin x="1028" y="3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spc="0" baseline="0">
                <a:solidFill>
                  <a:schemeClr val="tx1">
                    <a:lumMod val="65000"/>
                    <a:lumOff val="35000"/>
                  </a:schemeClr>
                </a:solidFill>
                <a:latin typeface="+mn-lt"/>
                <a:ea typeface="+mn-ea"/>
                <a:cs typeface="+mn-cs"/>
              </a:defRPr>
            </a:pPr>
            <a:r>
              <a:rPr lang="en-IN" sz="2160" b="1" i="0" u="none" strike="noStrike" baseline="0" dirty="0"/>
              <a:t>Comparison of Classification Model Accuracies</a:t>
            </a:r>
            <a:endParaRPr lang="en-US" b="1" dirty="0"/>
          </a:p>
        </c:rich>
      </c:tx>
      <c:overlay val="0"/>
      <c:spPr>
        <a:noFill/>
        <a:ln>
          <a:noFill/>
        </a:ln>
        <a:effectLst/>
      </c:spPr>
      <c:txPr>
        <a:bodyPr rot="0" spcFirstLastPara="1" vertOverflow="ellipsis" vert="horz" wrap="square" anchor="ctr" anchorCtr="1"/>
        <a:lstStyle/>
        <a:p>
          <a:pPr>
            <a:defRPr sz="21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Sheet1!$A$2:$A$5</c:f>
              <c:strCache>
                <c:ptCount val="4"/>
                <c:pt idx="0">
                  <c:v>Logistic Regression</c:v>
                </c:pt>
                <c:pt idx="1">
                  <c:v>SVM</c:v>
                </c:pt>
                <c:pt idx="2">
                  <c:v>Decision Tree</c:v>
                </c:pt>
                <c:pt idx="3">
                  <c:v>KNN</c:v>
                </c:pt>
              </c:strCache>
            </c:strRef>
          </c:cat>
          <c:val>
            <c:numRef>
              <c:f>Sheet1!$B$2:$B$5</c:f>
              <c:numCache>
                <c:formatCode>0.00%</c:formatCode>
                <c:ptCount val="4"/>
                <c:pt idx="0">
                  <c:v>0.83330000000000004</c:v>
                </c:pt>
                <c:pt idx="1">
                  <c:v>0.83330000000000004</c:v>
                </c:pt>
                <c:pt idx="2">
                  <c:v>0.83330000000000004</c:v>
                </c:pt>
                <c:pt idx="3">
                  <c:v>0.83330000000000004</c:v>
                </c:pt>
              </c:numCache>
            </c:numRef>
          </c:val>
          <c:extLst>
            <c:ext xmlns:c16="http://schemas.microsoft.com/office/drawing/2014/chart" uri="{C3380CC4-5D6E-409C-BE32-E72D297353CC}">
              <c16:uniqueId val="{00000000-6272-4F41-883F-532C7B78CDE4}"/>
            </c:ext>
          </c:extLst>
        </c:ser>
        <c:dLbls>
          <c:showLegendKey val="0"/>
          <c:showVal val="0"/>
          <c:showCatName val="0"/>
          <c:showSerName val="0"/>
          <c:showPercent val="0"/>
          <c:showBubbleSize val="0"/>
        </c:dLbls>
        <c:gapWidth val="219"/>
        <c:overlap val="-27"/>
        <c:axId val="1552616432"/>
        <c:axId val="1552609232"/>
      </c:barChart>
      <c:catAx>
        <c:axId val="1552616432"/>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IN" b="1"/>
                  <a:t>Classification Model</a:t>
                </a:r>
              </a:p>
            </c:rich>
          </c:tx>
          <c:layout>
            <c:manualLayout>
              <c:xMode val="edge"/>
              <c:yMode val="edge"/>
              <c:x val="0.32446214355314351"/>
              <c:y val="0.8567481137646423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52609232"/>
        <c:crosses val="autoZero"/>
        <c:auto val="1"/>
        <c:lblAlgn val="ctr"/>
        <c:lblOffset val="100"/>
        <c:noMultiLvlLbl val="0"/>
      </c:catAx>
      <c:valAx>
        <c:axId val="1552609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IN" b="1"/>
                  <a:t>Accuracy</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52616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90683-B971-4255-8AAA-FE0DD1028317}" type="doc">
      <dgm:prSet loTypeId="urn:microsoft.com/office/officeart/2005/8/layout/architecture" loCatId="relationship" qsTypeId="urn:microsoft.com/office/officeart/2005/8/quickstyle/simple1" qsCatId="simple" csTypeId="urn:microsoft.com/office/officeart/2005/8/colors/colorful1" csCatId="colorful" phldr="1"/>
      <dgm:spPr/>
      <dgm:t>
        <a:bodyPr/>
        <a:lstStyle/>
        <a:p>
          <a:endParaRPr lang="en-IN"/>
        </a:p>
      </dgm:t>
    </dgm:pt>
    <dgm:pt modelId="{3E90903B-5D74-430D-9941-9A7FF5297F1D}">
      <dgm:prSet phldrT="[Text]"/>
      <dgm:spPr/>
      <dgm:t>
        <a:bodyPr/>
        <a:lstStyle/>
        <a:p>
          <a:r>
            <a:rPr lang="en-IN" dirty="0"/>
            <a:t>Unified Dataset</a:t>
          </a:r>
        </a:p>
      </dgm:t>
    </dgm:pt>
    <dgm:pt modelId="{C4688D78-8636-4A10-A119-C7E28AC6E01C}" type="parTrans" cxnId="{5AF95FC2-055E-4231-B559-FD26E6F317B3}">
      <dgm:prSet/>
      <dgm:spPr/>
      <dgm:t>
        <a:bodyPr/>
        <a:lstStyle/>
        <a:p>
          <a:endParaRPr lang="en-IN"/>
        </a:p>
      </dgm:t>
    </dgm:pt>
    <dgm:pt modelId="{1B370125-1877-4D1B-AD6C-EA5D8D246B4F}" type="sibTrans" cxnId="{5AF95FC2-055E-4231-B559-FD26E6F317B3}">
      <dgm:prSet/>
      <dgm:spPr/>
      <dgm:t>
        <a:bodyPr/>
        <a:lstStyle/>
        <a:p>
          <a:endParaRPr lang="en-IN"/>
        </a:p>
      </dgm:t>
    </dgm:pt>
    <dgm:pt modelId="{6193DB68-DEB8-433A-92CD-57A2B6EC9B6C}">
      <dgm:prSet phldrT="[Text]"/>
      <dgm:spPr/>
      <dgm:t>
        <a:bodyPr/>
        <a:lstStyle/>
        <a:p>
          <a:r>
            <a:rPr lang="en-IN" dirty="0"/>
            <a:t>Web Scraping</a:t>
          </a:r>
        </a:p>
      </dgm:t>
    </dgm:pt>
    <dgm:pt modelId="{CB46E4A7-0C82-42DE-8021-96D96E5DC68C}" type="parTrans" cxnId="{7CB1C0AC-9E3F-45BC-8FE6-03104B50D2C1}">
      <dgm:prSet/>
      <dgm:spPr/>
      <dgm:t>
        <a:bodyPr/>
        <a:lstStyle/>
        <a:p>
          <a:endParaRPr lang="en-IN"/>
        </a:p>
      </dgm:t>
    </dgm:pt>
    <dgm:pt modelId="{18343906-1EF0-4191-82EE-95C579DAB0BB}" type="sibTrans" cxnId="{7CB1C0AC-9E3F-45BC-8FE6-03104B50D2C1}">
      <dgm:prSet/>
      <dgm:spPr/>
      <dgm:t>
        <a:bodyPr/>
        <a:lstStyle/>
        <a:p>
          <a:endParaRPr lang="en-IN"/>
        </a:p>
      </dgm:t>
    </dgm:pt>
    <dgm:pt modelId="{019968A6-9206-45B7-888C-A1657827D137}">
      <dgm:prSet phldrT="[Text]"/>
      <dgm:spPr/>
      <dgm:t>
        <a:bodyPr/>
        <a:lstStyle/>
        <a:p>
          <a:r>
            <a:rPr lang="en-IN" dirty="0"/>
            <a:t>CSV Files</a:t>
          </a:r>
        </a:p>
      </dgm:t>
    </dgm:pt>
    <dgm:pt modelId="{FD0F2BBB-94E1-4DA1-96FD-0281FED943F3}" type="parTrans" cxnId="{AA27EFCD-6C5F-4A22-A74F-18F8FC7D47CB}">
      <dgm:prSet/>
      <dgm:spPr/>
      <dgm:t>
        <a:bodyPr/>
        <a:lstStyle/>
        <a:p>
          <a:endParaRPr lang="en-IN"/>
        </a:p>
      </dgm:t>
    </dgm:pt>
    <dgm:pt modelId="{7ABFEAD9-4CE7-46C1-9029-4593CD1D8188}" type="sibTrans" cxnId="{AA27EFCD-6C5F-4A22-A74F-18F8FC7D47CB}">
      <dgm:prSet/>
      <dgm:spPr/>
      <dgm:t>
        <a:bodyPr/>
        <a:lstStyle/>
        <a:p>
          <a:endParaRPr lang="en-IN"/>
        </a:p>
      </dgm:t>
    </dgm:pt>
    <dgm:pt modelId="{F3B7A51A-D600-4F07-A30C-9D4763B387DF}">
      <dgm:prSet phldrT="[Text]"/>
      <dgm:spPr/>
      <dgm:t>
        <a:bodyPr/>
        <a:lstStyle/>
        <a:p>
          <a:r>
            <a:rPr lang="en-IN" dirty="0"/>
            <a:t>SpaceX API</a:t>
          </a:r>
        </a:p>
      </dgm:t>
    </dgm:pt>
    <dgm:pt modelId="{0DB76FE2-E294-4A03-8738-C8FC1BD4AB17}" type="parTrans" cxnId="{163BDB2C-9B5E-4F0C-BB65-A4A73504A2A4}">
      <dgm:prSet/>
      <dgm:spPr/>
      <dgm:t>
        <a:bodyPr/>
        <a:lstStyle/>
        <a:p>
          <a:endParaRPr lang="en-IN"/>
        </a:p>
      </dgm:t>
    </dgm:pt>
    <dgm:pt modelId="{0788E808-5132-4403-B3F6-19C16179EA8C}" type="sibTrans" cxnId="{163BDB2C-9B5E-4F0C-BB65-A4A73504A2A4}">
      <dgm:prSet/>
      <dgm:spPr/>
      <dgm:t>
        <a:bodyPr/>
        <a:lstStyle/>
        <a:p>
          <a:endParaRPr lang="en-IN"/>
        </a:p>
      </dgm:t>
    </dgm:pt>
    <dgm:pt modelId="{28C03CCF-BB84-45D6-80AD-A7E9CFD77AE3}">
      <dgm:prSet phldrT="[Text]"/>
      <dgm:spPr/>
      <dgm:t>
        <a:bodyPr/>
        <a:lstStyle/>
        <a:p>
          <a:r>
            <a:rPr lang="en-IN"/>
            <a:t>Data Cleaning &amp; Processing</a:t>
          </a:r>
          <a:endParaRPr lang="en-IN" dirty="0"/>
        </a:p>
      </dgm:t>
    </dgm:pt>
    <dgm:pt modelId="{832F1B4F-04CF-46C1-99CE-796B99FA6ACB}" type="parTrans" cxnId="{04D767BC-61CC-4721-8D6B-462FF15459A3}">
      <dgm:prSet/>
      <dgm:spPr/>
      <dgm:t>
        <a:bodyPr/>
        <a:lstStyle/>
        <a:p>
          <a:endParaRPr lang="en-IN"/>
        </a:p>
      </dgm:t>
    </dgm:pt>
    <dgm:pt modelId="{253EABBE-411C-437D-B1FF-2EA016F5957B}" type="sibTrans" cxnId="{04D767BC-61CC-4721-8D6B-462FF15459A3}">
      <dgm:prSet/>
      <dgm:spPr/>
      <dgm:t>
        <a:bodyPr/>
        <a:lstStyle/>
        <a:p>
          <a:endParaRPr lang="en-IN"/>
        </a:p>
      </dgm:t>
    </dgm:pt>
    <dgm:pt modelId="{E85B6F3D-9278-4AF0-B42F-5A91A4579C04}" type="pres">
      <dgm:prSet presAssocID="{98990683-B971-4255-8AAA-FE0DD1028317}" presName="Name0" presStyleCnt="0">
        <dgm:presLayoutVars>
          <dgm:chPref val="1"/>
          <dgm:dir/>
          <dgm:animOne val="branch"/>
          <dgm:animLvl val="lvl"/>
          <dgm:resizeHandles/>
        </dgm:presLayoutVars>
      </dgm:prSet>
      <dgm:spPr/>
    </dgm:pt>
    <dgm:pt modelId="{F0AD4AB8-29EB-4119-AAEC-E40C0FACCB0F}" type="pres">
      <dgm:prSet presAssocID="{3E90903B-5D74-430D-9941-9A7FF5297F1D}" presName="vertOne" presStyleCnt="0"/>
      <dgm:spPr/>
    </dgm:pt>
    <dgm:pt modelId="{B2EDC7F0-EE97-4BCC-A013-4CC398F72CA9}" type="pres">
      <dgm:prSet presAssocID="{3E90903B-5D74-430D-9941-9A7FF5297F1D}" presName="txOne" presStyleLbl="node0" presStyleIdx="0" presStyleCnt="1" custLinFactNeighborX="16" custLinFactNeighborY="410">
        <dgm:presLayoutVars>
          <dgm:chPref val="3"/>
        </dgm:presLayoutVars>
      </dgm:prSet>
      <dgm:spPr/>
    </dgm:pt>
    <dgm:pt modelId="{CE29A98F-E5F8-45B8-BD4C-D325BE7E8BFD}" type="pres">
      <dgm:prSet presAssocID="{3E90903B-5D74-430D-9941-9A7FF5297F1D}" presName="parTransOne" presStyleCnt="0"/>
      <dgm:spPr/>
    </dgm:pt>
    <dgm:pt modelId="{1C6CD625-30E7-4896-A653-F5AF78A96789}" type="pres">
      <dgm:prSet presAssocID="{3E90903B-5D74-430D-9941-9A7FF5297F1D}" presName="horzOne" presStyleCnt="0"/>
      <dgm:spPr/>
    </dgm:pt>
    <dgm:pt modelId="{D0C2ADB5-7796-4DB9-AB17-6C1B3D524F7D}" type="pres">
      <dgm:prSet presAssocID="{F3B7A51A-D600-4F07-A30C-9D4763B387DF}" presName="vertTwo" presStyleCnt="0"/>
      <dgm:spPr/>
    </dgm:pt>
    <dgm:pt modelId="{DDCF9E02-1017-47E1-A398-BFEE1746C66B}" type="pres">
      <dgm:prSet presAssocID="{F3B7A51A-D600-4F07-A30C-9D4763B387DF}" presName="txTwo" presStyleLbl="node2" presStyleIdx="0" presStyleCnt="4">
        <dgm:presLayoutVars>
          <dgm:chPref val="3"/>
        </dgm:presLayoutVars>
      </dgm:prSet>
      <dgm:spPr/>
    </dgm:pt>
    <dgm:pt modelId="{77232824-34C6-4084-8325-533E06B0B40D}" type="pres">
      <dgm:prSet presAssocID="{F3B7A51A-D600-4F07-A30C-9D4763B387DF}" presName="horzTwo" presStyleCnt="0"/>
      <dgm:spPr/>
    </dgm:pt>
    <dgm:pt modelId="{200D02A9-85B4-45B5-81FF-EF34F02E3E39}" type="pres">
      <dgm:prSet presAssocID="{0788E808-5132-4403-B3F6-19C16179EA8C}" presName="sibSpaceTwo" presStyleCnt="0"/>
      <dgm:spPr/>
    </dgm:pt>
    <dgm:pt modelId="{4DE4625D-251D-4C1F-A670-8F4C29CB8360}" type="pres">
      <dgm:prSet presAssocID="{019968A6-9206-45B7-888C-A1657827D137}" presName="vertTwo" presStyleCnt="0"/>
      <dgm:spPr/>
    </dgm:pt>
    <dgm:pt modelId="{4ECCB2F7-7857-47D9-B203-487918E567FA}" type="pres">
      <dgm:prSet presAssocID="{019968A6-9206-45B7-888C-A1657827D137}" presName="txTwo" presStyleLbl="node2" presStyleIdx="1" presStyleCnt="4">
        <dgm:presLayoutVars>
          <dgm:chPref val="3"/>
        </dgm:presLayoutVars>
      </dgm:prSet>
      <dgm:spPr/>
    </dgm:pt>
    <dgm:pt modelId="{570697F6-A2CB-4142-9EE5-147E888DD657}" type="pres">
      <dgm:prSet presAssocID="{019968A6-9206-45B7-888C-A1657827D137}" presName="horzTwo" presStyleCnt="0"/>
      <dgm:spPr/>
    </dgm:pt>
    <dgm:pt modelId="{269F74C5-81A5-4837-86BC-DD4EC015F6A4}" type="pres">
      <dgm:prSet presAssocID="{7ABFEAD9-4CE7-46C1-9029-4593CD1D8188}" presName="sibSpaceTwo" presStyleCnt="0"/>
      <dgm:spPr/>
    </dgm:pt>
    <dgm:pt modelId="{3F117F95-C3C4-48F4-81E9-3D0DADF9BF8F}" type="pres">
      <dgm:prSet presAssocID="{6193DB68-DEB8-433A-92CD-57A2B6EC9B6C}" presName="vertTwo" presStyleCnt="0"/>
      <dgm:spPr/>
    </dgm:pt>
    <dgm:pt modelId="{C5F4F4E2-B812-4B9C-8CBA-9467C194D56D}" type="pres">
      <dgm:prSet presAssocID="{6193DB68-DEB8-433A-92CD-57A2B6EC9B6C}" presName="txTwo" presStyleLbl="node2" presStyleIdx="2" presStyleCnt="4">
        <dgm:presLayoutVars>
          <dgm:chPref val="3"/>
        </dgm:presLayoutVars>
      </dgm:prSet>
      <dgm:spPr/>
    </dgm:pt>
    <dgm:pt modelId="{FAEE1875-FD37-40DD-8CA1-E34CEE04BF26}" type="pres">
      <dgm:prSet presAssocID="{6193DB68-DEB8-433A-92CD-57A2B6EC9B6C}" presName="horzTwo" presStyleCnt="0"/>
      <dgm:spPr/>
    </dgm:pt>
    <dgm:pt modelId="{16C6F97E-40FC-4831-AACB-4131D6CC99E7}" type="pres">
      <dgm:prSet presAssocID="{18343906-1EF0-4191-82EE-95C579DAB0BB}" presName="sibSpaceTwo" presStyleCnt="0"/>
      <dgm:spPr/>
    </dgm:pt>
    <dgm:pt modelId="{302DF124-6117-412C-A38E-B7E3144C89C8}" type="pres">
      <dgm:prSet presAssocID="{28C03CCF-BB84-45D6-80AD-A7E9CFD77AE3}" presName="vertTwo" presStyleCnt="0"/>
      <dgm:spPr/>
    </dgm:pt>
    <dgm:pt modelId="{7286EB27-6E62-4A37-802B-BAD1CACB2E99}" type="pres">
      <dgm:prSet presAssocID="{28C03CCF-BB84-45D6-80AD-A7E9CFD77AE3}" presName="txTwo" presStyleLbl="node2" presStyleIdx="3" presStyleCnt="4">
        <dgm:presLayoutVars>
          <dgm:chPref val="3"/>
        </dgm:presLayoutVars>
      </dgm:prSet>
      <dgm:spPr/>
    </dgm:pt>
    <dgm:pt modelId="{C950D82B-C63F-4D79-8699-56DF3C54B466}" type="pres">
      <dgm:prSet presAssocID="{28C03CCF-BB84-45D6-80AD-A7E9CFD77AE3}" presName="horzTwo" presStyleCnt="0"/>
      <dgm:spPr/>
    </dgm:pt>
  </dgm:ptLst>
  <dgm:cxnLst>
    <dgm:cxn modelId="{FEB9E223-723B-41CB-A5B2-7054D56BEC58}" type="presOf" srcId="{28C03CCF-BB84-45D6-80AD-A7E9CFD77AE3}" destId="{7286EB27-6E62-4A37-802B-BAD1CACB2E99}" srcOrd="0" destOrd="0" presId="urn:microsoft.com/office/officeart/2005/8/layout/architecture"/>
    <dgm:cxn modelId="{163BDB2C-9B5E-4F0C-BB65-A4A73504A2A4}" srcId="{3E90903B-5D74-430D-9941-9A7FF5297F1D}" destId="{F3B7A51A-D600-4F07-A30C-9D4763B387DF}" srcOrd="0" destOrd="0" parTransId="{0DB76FE2-E294-4A03-8738-C8FC1BD4AB17}" sibTransId="{0788E808-5132-4403-B3F6-19C16179EA8C}"/>
    <dgm:cxn modelId="{09A08631-F2F6-4929-8FCD-0056BB8CBE25}" type="presOf" srcId="{F3B7A51A-D600-4F07-A30C-9D4763B387DF}" destId="{DDCF9E02-1017-47E1-A398-BFEE1746C66B}" srcOrd="0" destOrd="0" presId="urn:microsoft.com/office/officeart/2005/8/layout/architecture"/>
    <dgm:cxn modelId="{4A94A03A-71B2-408F-B00F-28C2B005D0B8}" type="presOf" srcId="{6193DB68-DEB8-433A-92CD-57A2B6EC9B6C}" destId="{C5F4F4E2-B812-4B9C-8CBA-9467C194D56D}" srcOrd="0" destOrd="0" presId="urn:microsoft.com/office/officeart/2005/8/layout/architecture"/>
    <dgm:cxn modelId="{55B5BA80-1BE6-492C-A4CA-1025DC878B2D}" type="presOf" srcId="{3E90903B-5D74-430D-9941-9A7FF5297F1D}" destId="{B2EDC7F0-EE97-4BCC-A013-4CC398F72CA9}" srcOrd="0" destOrd="0" presId="urn:microsoft.com/office/officeart/2005/8/layout/architecture"/>
    <dgm:cxn modelId="{7CB1C0AC-9E3F-45BC-8FE6-03104B50D2C1}" srcId="{3E90903B-5D74-430D-9941-9A7FF5297F1D}" destId="{6193DB68-DEB8-433A-92CD-57A2B6EC9B6C}" srcOrd="2" destOrd="0" parTransId="{CB46E4A7-0C82-42DE-8021-96D96E5DC68C}" sibTransId="{18343906-1EF0-4191-82EE-95C579DAB0BB}"/>
    <dgm:cxn modelId="{04D767BC-61CC-4721-8D6B-462FF15459A3}" srcId="{3E90903B-5D74-430D-9941-9A7FF5297F1D}" destId="{28C03CCF-BB84-45D6-80AD-A7E9CFD77AE3}" srcOrd="3" destOrd="0" parTransId="{832F1B4F-04CF-46C1-99CE-796B99FA6ACB}" sibTransId="{253EABBE-411C-437D-B1FF-2EA016F5957B}"/>
    <dgm:cxn modelId="{5AF95FC2-055E-4231-B559-FD26E6F317B3}" srcId="{98990683-B971-4255-8AAA-FE0DD1028317}" destId="{3E90903B-5D74-430D-9941-9A7FF5297F1D}" srcOrd="0" destOrd="0" parTransId="{C4688D78-8636-4A10-A119-C7E28AC6E01C}" sibTransId="{1B370125-1877-4D1B-AD6C-EA5D8D246B4F}"/>
    <dgm:cxn modelId="{AA27EFCD-6C5F-4A22-A74F-18F8FC7D47CB}" srcId="{3E90903B-5D74-430D-9941-9A7FF5297F1D}" destId="{019968A6-9206-45B7-888C-A1657827D137}" srcOrd="1" destOrd="0" parTransId="{FD0F2BBB-94E1-4DA1-96FD-0281FED943F3}" sibTransId="{7ABFEAD9-4CE7-46C1-9029-4593CD1D8188}"/>
    <dgm:cxn modelId="{A49C3FE2-FC9E-4D3B-9836-C9EFB6F63F4B}" type="presOf" srcId="{019968A6-9206-45B7-888C-A1657827D137}" destId="{4ECCB2F7-7857-47D9-B203-487918E567FA}" srcOrd="0" destOrd="0" presId="urn:microsoft.com/office/officeart/2005/8/layout/architecture"/>
    <dgm:cxn modelId="{8AEA7FF6-9433-4FFA-B9CB-D9C9CA9F5B20}" type="presOf" srcId="{98990683-B971-4255-8AAA-FE0DD1028317}" destId="{E85B6F3D-9278-4AF0-B42F-5A91A4579C04}" srcOrd="0" destOrd="0" presId="urn:microsoft.com/office/officeart/2005/8/layout/architecture"/>
    <dgm:cxn modelId="{5E05F8E5-75CB-4040-A596-782C629AA88E}" type="presParOf" srcId="{E85B6F3D-9278-4AF0-B42F-5A91A4579C04}" destId="{F0AD4AB8-29EB-4119-AAEC-E40C0FACCB0F}" srcOrd="0" destOrd="0" presId="urn:microsoft.com/office/officeart/2005/8/layout/architecture"/>
    <dgm:cxn modelId="{F8612611-5968-449C-9C67-3DB96FE20741}" type="presParOf" srcId="{F0AD4AB8-29EB-4119-AAEC-E40C0FACCB0F}" destId="{B2EDC7F0-EE97-4BCC-A013-4CC398F72CA9}" srcOrd="0" destOrd="0" presId="urn:microsoft.com/office/officeart/2005/8/layout/architecture"/>
    <dgm:cxn modelId="{703FF298-4BDE-4750-8F1D-B436834410B3}" type="presParOf" srcId="{F0AD4AB8-29EB-4119-AAEC-E40C0FACCB0F}" destId="{CE29A98F-E5F8-45B8-BD4C-D325BE7E8BFD}" srcOrd="1" destOrd="0" presId="urn:microsoft.com/office/officeart/2005/8/layout/architecture"/>
    <dgm:cxn modelId="{52122865-DE63-43F9-949B-B005C3C1F9C8}" type="presParOf" srcId="{F0AD4AB8-29EB-4119-AAEC-E40C0FACCB0F}" destId="{1C6CD625-30E7-4896-A653-F5AF78A96789}" srcOrd="2" destOrd="0" presId="urn:microsoft.com/office/officeart/2005/8/layout/architecture"/>
    <dgm:cxn modelId="{60485C2C-9AE4-4969-9A5C-B01DE2F7E525}" type="presParOf" srcId="{1C6CD625-30E7-4896-A653-F5AF78A96789}" destId="{D0C2ADB5-7796-4DB9-AB17-6C1B3D524F7D}" srcOrd="0" destOrd="0" presId="urn:microsoft.com/office/officeart/2005/8/layout/architecture"/>
    <dgm:cxn modelId="{8892E6EF-4FD3-40BA-9D91-A1293EDF9959}" type="presParOf" srcId="{D0C2ADB5-7796-4DB9-AB17-6C1B3D524F7D}" destId="{DDCF9E02-1017-47E1-A398-BFEE1746C66B}" srcOrd="0" destOrd="0" presId="urn:microsoft.com/office/officeart/2005/8/layout/architecture"/>
    <dgm:cxn modelId="{E1010A2F-F672-40B0-A949-0575F3002EEE}" type="presParOf" srcId="{D0C2ADB5-7796-4DB9-AB17-6C1B3D524F7D}" destId="{77232824-34C6-4084-8325-533E06B0B40D}" srcOrd="1" destOrd="0" presId="urn:microsoft.com/office/officeart/2005/8/layout/architecture"/>
    <dgm:cxn modelId="{041F7F85-26BE-4831-A301-E0B309134E9B}" type="presParOf" srcId="{1C6CD625-30E7-4896-A653-F5AF78A96789}" destId="{200D02A9-85B4-45B5-81FF-EF34F02E3E39}" srcOrd="1" destOrd="0" presId="urn:microsoft.com/office/officeart/2005/8/layout/architecture"/>
    <dgm:cxn modelId="{9698D89A-3FA4-4049-B341-34ECA9E7DD31}" type="presParOf" srcId="{1C6CD625-30E7-4896-A653-F5AF78A96789}" destId="{4DE4625D-251D-4C1F-A670-8F4C29CB8360}" srcOrd="2" destOrd="0" presId="urn:microsoft.com/office/officeart/2005/8/layout/architecture"/>
    <dgm:cxn modelId="{AFE3DF62-276F-4242-8463-42E99F376BD8}" type="presParOf" srcId="{4DE4625D-251D-4C1F-A670-8F4C29CB8360}" destId="{4ECCB2F7-7857-47D9-B203-487918E567FA}" srcOrd="0" destOrd="0" presId="urn:microsoft.com/office/officeart/2005/8/layout/architecture"/>
    <dgm:cxn modelId="{859573C0-A680-4400-ACF3-EEB4CC835897}" type="presParOf" srcId="{4DE4625D-251D-4C1F-A670-8F4C29CB8360}" destId="{570697F6-A2CB-4142-9EE5-147E888DD657}" srcOrd="1" destOrd="0" presId="urn:microsoft.com/office/officeart/2005/8/layout/architecture"/>
    <dgm:cxn modelId="{F9F21548-074C-475E-B201-6D95353F7A20}" type="presParOf" srcId="{1C6CD625-30E7-4896-A653-F5AF78A96789}" destId="{269F74C5-81A5-4837-86BC-DD4EC015F6A4}" srcOrd="3" destOrd="0" presId="urn:microsoft.com/office/officeart/2005/8/layout/architecture"/>
    <dgm:cxn modelId="{8E5A3E42-1E99-4FB2-8FEE-27DC00F5F006}" type="presParOf" srcId="{1C6CD625-30E7-4896-A653-F5AF78A96789}" destId="{3F117F95-C3C4-48F4-81E9-3D0DADF9BF8F}" srcOrd="4" destOrd="0" presId="urn:microsoft.com/office/officeart/2005/8/layout/architecture"/>
    <dgm:cxn modelId="{C227B740-F91D-4614-AE44-9A63FE317763}" type="presParOf" srcId="{3F117F95-C3C4-48F4-81E9-3D0DADF9BF8F}" destId="{C5F4F4E2-B812-4B9C-8CBA-9467C194D56D}" srcOrd="0" destOrd="0" presId="urn:microsoft.com/office/officeart/2005/8/layout/architecture"/>
    <dgm:cxn modelId="{69DEAC71-B627-43A3-9EC4-B5071F46D7DE}" type="presParOf" srcId="{3F117F95-C3C4-48F4-81E9-3D0DADF9BF8F}" destId="{FAEE1875-FD37-40DD-8CA1-E34CEE04BF26}" srcOrd="1" destOrd="0" presId="urn:microsoft.com/office/officeart/2005/8/layout/architecture"/>
    <dgm:cxn modelId="{D029761E-C35E-454D-93E5-14D4CE833078}" type="presParOf" srcId="{1C6CD625-30E7-4896-A653-F5AF78A96789}" destId="{16C6F97E-40FC-4831-AACB-4131D6CC99E7}" srcOrd="5" destOrd="0" presId="urn:microsoft.com/office/officeart/2005/8/layout/architecture"/>
    <dgm:cxn modelId="{18B1EE4F-7505-4AD3-9E95-42B743FE7F75}" type="presParOf" srcId="{1C6CD625-30E7-4896-A653-F5AF78A96789}" destId="{302DF124-6117-412C-A38E-B7E3144C89C8}" srcOrd="6" destOrd="0" presId="urn:microsoft.com/office/officeart/2005/8/layout/architecture"/>
    <dgm:cxn modelId="{4F124B2B-3E29-47E5-9F08-C6A7DF8BE1EC}" type="presParOf" srcId="{302DF124-6117-412C-A38E-B7E3144C89C8}" destId="{7286EB27-6E62-4A37-802B-BAD1CACB2E99}" srcOrd="0" destOrd="0" presId="urn:microsoft.com/office/officeart/2005/8/layout/architecture"/>
    <dgm:cxn modelId="{A9B3515E-F29D-4C47-86BF-4234AC27789C}" type="presParOf" srcId="{302DF124-6117-412C-A38E-B7E3144C89C8}" destId="{C950D82B-C63F-4D79-8699-56DF3C54B466}"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95229E-8C7C-4235-94EC-C2F4B2EB335F}"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IN"/>
        </a:p>
      </dgm:t>
    </dgm:pt>
    <dgm:pt modelId="{668ED360-C95C-4C6F-AED3-E33595967556}">
      <dgm:prSet phldrT="[Text]" phldr="0"/>
      <dgm:spPr/>
      <dgm:t>
        <a:bodyPr/>
        <a:lstStyle/>
        <a:p>
          <a:r>
            <a:rPr lang="en-IN" dirty="0"/>
            <a:t>Data Wrangling</a:t>
          </a:r>
        </a:p>
      </dgm:t>
    </dgm:pt>
    <dgm:pt modelId="{96762A9B-D2A3-4920-847B-178AD77298AB}" type="parTrans" cxnId="{8CD9ED03-9B59-4044-9E59-84DB32B7DDDB}">
      <dgm:prSet/>
      <dgm:spPr/>
      <dgm:t>
        <a:bodyPr/>
        <a:lstStyle/>
        <a:p>
          <a:endParaRPr lang="en-IN"/>
        </a:p>
      </dgm:t>
    </dgm:pt>
    <dgm:pt modelId="{71E6AB7C-5FA5-490A-A59A-EE167D0B80EE}" type="sibTrans" cxnId="{8CD9ED03-9B59-4044-9E59-84DB32B7DDDB}">
      <dgm:prSet/>
      <dgm:spPr/>
      <dgm:t>
        <a:bodyPr/>
        <a:lstStyle/>
        <a:p>
          <a:endParaRPr lang="en-IN"/>
        </a:p>
      </dgm:t>
    </dgm:pt>
    <dgm:pt modelId="{E50AF776-0FB8-4733-8D71-AF0F9894CC6C}">
      <dgm:prSet phldrT="[Text]"/>
      <dgm:spPr/>
      <dgm:t>
        <a:bodyPr/>
        <a:lstStyle/>
        <a:p>
          <a:r>
            <a:rPr lang="it-IT" dirty="0"/>
            <a:t>Raw SpaceX API Data &amp; CSVs</a:t>
          </a:r>
          <a:endParaRPr lang="en-IN" dirty="0"/>
        </a:p>
      </dgm:t>
    </dgm:pt>
    <dgm:pt modelId="{800C6A60-5217-4AF6-9244-6EBA1D0FCD27}" type="parTrans" cxnId="{F1547F6A-1A2D-419D-88C8-CDCB61086B76}">
      <dgm:prSet/>
      <dgm:spPr/>
      <dgm:t>
        <a:bodyPr/>
        <a:lstStyle/>
        <a:p>
          <a:endParaRPr lang="en-IN"/>
        </a:p>
      </dgm:t>
    </dgm:pt>
    <dgm:pt modelId="{B5A1CB88-EB3D-4FEA-B152-8568F01D43E2}" type="sibTrans" cxnId="{F1547F6A-1A2D-419D-88C8-CDCB61086B76}">
      <dgm:prSet/>
      <dgm:spPr/>
      <dgm:t>
        <a:bodyPr/>
        <a:lstStyle/>
        <a:p>
          <a:endParaRPr lang="en-IN"/>
        </a:p>
      </dgm:t>
    </dgm:pt>
    <dgm:pt modelId="{822FD410-1486-4571-8A83-F88D9A0395D0}">
      <dgm:prSet/>
      <dgm:spPr/>
      <dgm:t>
        <a:bodyPr/>
        <a:lstStyle/>
        <a:p>
          <a:r>
            <a:rPr lang="en-IN" dirty="0"/>
            <a:t> Load into Pandas </a:t>
          </a:r>
          <a:r>
            <a:rPr lang="en-IN" dirty="0" err="1"/>
            <a:t>DataFrame</a:t>
          </a:r>
          <a:endParaRPr lang="en-IN" dirty="0"/>
        </a:p>
      </dgm:t>
    </dgm:pt>
    <dgm:pt modelId="{D52471CC-F5CC-4682-922E-1BDB3E4A39C2}" type="parTrans" cxnId="{CD54B3CC-E4D9-4FB5-B4DB-79166F5B5050}">
      <dgm:prSet/>
      <dgm:spPr/>
      <dgm:t>
        <a:bodyPr/>
        <a:lstStyle/>
        <a:p>
          <a:endParaRPr lang="en-IN"/>
        </a:p>
      </dgm:t>
    </dgm:pt>
    <dgm:pt modelId="{DA94CD1F-69D6-4FDF-84EF-5109C14CB7B6}" type="sibTrans" cxnId="{CD54B3CC-E4D9-4FB5-B4DB-79166F5B5050}">
      <dgm:prSet/>
      <dgm:spPr/>
      <dgm:t>
        <a:bodyPr/>
        <a:lstStyle/>
        <a:p>
          <a:endParaRPr lang="en-IN"/>
        </a:p>
      </dgm:t>
    </dgm:pt>
    <dgm:pt modelId="{93C4B911-B219-4F3C-80D3-A72D7F268798}">
      <dgm:prSet/>
      <dgm:spPr/>
      <dgm:t>
        <a:bodyPr/>
        <a:lstStyle/>
        <a:p>
          <a:r>
            <a:rPr lang="en-IN" dirty="0"/>
            <a:t> Identify Missing / Invalid Data</a:t>
          </a:r>
        </a:p>
      </dgm:t>
    </dgm:pt>
    <dgm:pt modelId="{168ABD50-C063-4F15-8FCD-DA0634AC9CCC}" type="parTrans" cxnId="{F89E0319-2B79-428E-A43B-F53137D4AE12}">
      <dgm:prSet/>
      <dgm:spPr/>
      <dgm:t>
        <a:bodyPr/>
        <a:lstStyle/>
        <a:p>
          <a:endParaRPr lang="en-IN"/>
        </a:p>
      </dgm:t>
    </dgm:pt>
    <dgm:pt modelId="{55D85D9B-23E6-4993-8EC0-AF56651E3BB8}" type="sibTrans" cxnId="{F89E0319-2B79-428E-A43B-F53137D4AE12}">
      <dgm:prSet/>
      <dgm:spPr/>
      <dgm:t>
        <a:bodyPr/>
        <a:lstStyle/>
        <a:p>
          <a:endParaRPr lang="en-IN"/>
        </a:p>
      </dgm:t>
    </dgm:pt>
    <dgm:pt modelId="{AAA28B12-3BD4-4316-8A2A-5D2820C28D8E}">
      <dgm:prSet/>
      <dgm:spPr/>
      <dgm:t>
        <a:bodyPr/>
        <a:lstStyle/>
        <a:p>
          <a:r>
            <a:rPr lang="en-IN" dirty="0"/>
            <a:t> Clean &amp; Standardize Columns</a:t>
          </a:r>
        </a:p>
      </dgm:t>
    </dgm:pt>
    <dgm:pt modelId="{DB307BAD-40CF-4ED1-B9E1-287380491E0F}" type="parTrans" cxnId="{59817526-3142-450B-BA1A-78F4018CB725}">
      <dgm:prSet/>
      <dgm:spPr/>
      <dgm:t>
        <a:bodyPr/>
        <a:lstStyle/>
        <a:p>
          <a:endParaRPr lang="en-IN"/>
        </a:p>
      </dgm:t>
    </dgm:pt>
    <dgm:pt modelId="{2848F50E-3FC0-46D6-9C39-140AE871A1D5}" type="sibTrans" cxnId="{59817526-3142-450B-BA1A-78F4018CB725}">
      <dgm:prSet/>
      <dgm:spPr/>
      <dgm:t>
        <a:bodyPr/>
        <a:lstStyle/>
        <a:p>
          <a:endParaRPr lang="en-IN"/>
        </a:p>
      </dgm:t>
    </dgm:pt>
    <dgm:pt modelId="{0CDD0501-7E40-46EA-BA2B-0EA90FE8F03D}">
      <dgm:prSet/>
      <dgm:spPr/>
      <dgm:t>
        <a:bodyPr/>
        <a:lstStyle/>
        <a:p>
          <a:r>
            <a:rPr lang="en-IN" dirty="0"/>
            <a:t> Convert Data Types</a:t>
          </a:r>
        </a:p>
      </dgm:t>
    </dgm:pt>
    <dgm:pt modelId="{9A05D6DE-92E4-4E58-B024-8B69168AAF6D}" type="parTrans" cxnId="{7AF25A12-ACFC-4EC5-B75E-72EFA106EBA0}">
      <dgm:prSet/>
      <dgm:spPr/>
      <dgm:t>
        <a:bodyPr/>
        <a:lstStyle/>
        <a:p>
          <a:endParaRPr lang="en-IN"/>
        </a:p>
      </dgm:t>
    </dgm:pt>
    <dgm:pt modelId="{197259ED-8213-4FC2-8225-FF78432DC3CA}" type="sibTrans" cxnId="{7AF25A12-ACFC-4EC5-B75E-72EFA106EBA0}">
      <dgm:prSet/>
      <dgm:spPr/>
      <dgm:t>
        <a:bodyPr/>
        <a:lstStyle/>
        <a:p>
          <a:endParaRPr lang="en-IN"/>
        </a:p>
      </dgm:t>
    </dgm:pt>
    <dgm:pt modelId="{6845A0CA-989B-47D3-9CE6-8E237156EADF}">
      <dgm:prSet/>
      <dgm:spPr/>
      <dgm:t>
        <a:bodyPr/>
        <a:lstStyle/>
        <a:p>
          <a:r>
            <a:rPr lang="en-IN" dirty="0"/>
            <a:t> Feature Engineering (Derived Columns)</a:t>
          </a:r>
        </a:p>
      </dgm:t>
    </dgm:pt>
    <dgm:pt modelId="{8C2443C8-84AB-4E47-A215-A98DCDE150AB}" type="parTrans" cxnId="{EC0E94C1-EA1A-4933-8FFD-28B1968DDBC3}">
      <dgm:prSet/>
      <dgm:spPr/>
      <dgm:t>
        <a:bodyPr/>
        <a:lstStyle/>
        <a:p>
          <a:endParaRPr lang="en-IN"/>
        </a:p>
      </dgm:t>
    </dgm:pt>
    <dgm:pt modelId="{AD591E2D-7556-4857-958E-12652E7AAF59}" type="sibTrans" cxnId="{EC0E94C1-EA1A-4933-8FFD-28B1968DDBC3}">
      <dgm:prSet/>
      <dgm:spPr/>
      <dgm:t>
        <a:bodyPr/>
        <a:lstStyle/>
        <a:p>
          <a:endParaRPr lang="en-IN"/>
        </a:p>
      </dgm:t>
    </dgm:pt>
    <dgm:pt modelId="{44E61622-0D57-4C69-8FB3-780DE600A62B}">
      <dgm:prSet/>
      <dgm:spPr/>
      <dgm:t>
        <a:bodyPr/>
        <a:lstStyle/>
        <a:p>
          <a:r>
            <a:rPr lang="en-IN" dirty="0"/>
            <a:t> Export </a:t>
          </a:r>
          <a:r>
            <a:rPr lang="en-IN"/>
            <a:t>Clean Dataset</a:t>
          </a:r>
          <a:endParaRPr lang="en-IN" dirty="0"/>
        </a:p>
      </dgm:t>
    </dgm:pt>
    <dgm:pt modelId="{0772FF61-2AD1-4108-8CC4-3EC64E52E7B5}" type="parTrans" cxnId="{51780872-6FEB-4A94-8E38-399966E5BAA3}">
      <dgm:prSet/>
      <dgm:spPr/>
      <dgm:t>
        <a:bodyPr/>
        <a:lstStyle/>
        <a:p>
          <a:endParaRPr lang="en-IN"/>
        </a:p>
      </dgm:t>
    </dgm:pt>
    <dgm:pt modelId="{5C0C4BBD-E96C-43CD-A79A-02ED1E5B1BF6}" type="sibTrans" cxnId="{51780872-6FEB-4A94-8E38-399966E5BAA3}">
      <dgm:prSet/>
      <dgm:spPr/>
      <dgm:t>
        <a:bodyPr/>
        <a:lstStyle/>
        <a:p>
          <a:endParaRPr lang="en-IN"/>
        </a:p>
      </dgm:t>
    </dgm:pt>
    <dgm:pt modelId="{34C0248C-8F11-44A8-9161-FA26BBBCB40F}" type="pres">
      <dgm:prSet presAssocID="{7695229E-8C7C-4235-94EC-C2F4B2EB335F}" presName="Name0" presStyleCnt="0">
        <dgm:presLayoutVars>
          <dgm:chMax val="1"/>
          <dgm:chPref val="1"/>
          <dgm:dir/>
          <dgm:animOne val="branch"/>
          <dgm:animLvl val="lvl"/>
        </dgm:presLayoutVars>
      </dgm:prSet>
      <dgm:spPr/>
    </dgm:pt>
    <dgm:pt modelId="{25AEEAA2-B848-4BE9-82A2-88608D798EE1}" type="pres">
      <dgm:prSet presAssocID="{668ED360-C95C-4C6F-AED3-E33595967556}" presName="singleCycle" presStyleCnt="0"/>
      <dgm:spPr/>
    </dgm:pt>
    <dgm:pt modelId="{79DE1B46-245C-4010-A854-AC6AC0AD7F95}" type="pres">
      <dgm:prSet presAssocID="{668ED360-C95C-4C6F-AED3-E33595967556}" presName="singleCenter" presStyleLbl="node1" presStyleIdx="0" presStyleCnt="8">
        <dgm:presLayoutVars>
          <dgm:chMax val="7"/>
          <dgm:chPref val="7"/>
        </dgm:presLayoutVars>
      </dgm:prSet>
      <dgm:spPr/>
    </dgm:pt>
    <dgm:pt modelId="{A2A943A6-61FD-4015-AE10-277716FA2703}" type="pres">
      <dgm:prSet presAssocID="{800C6A60-5217-4AF6-9244-6EBA1D0FCD27}" presName="Name56" presStyleLbl="parChTrans1D2" presStyleIdx="0" presStyleCnt="7"/>
      <dgm:spPr/>
    </dgm:pt>
    <dgm:pt modelId="{F09D08B0-FA5A-4F3D-8579-3DC38B696E28}" type="pres">
      <dgm:prSet presAssocID="{E50AF776-0FB8-4733-8D71-AF0F9894CC6C}" presName="text0" presStyleLbl="node1" presStyleIdx="1" presStyleCnt="8">
        <dgm:presLayoutVars>
          <dgm:bulletEnabled val="1"/>
        </dgm:presLayoutVars>
      </dgm:prSet>
      <dgm:spPr/>
    </dgm:pt>
    <dgm:pt modelId="{58750B8A-5F59-4512-BE92-CC0BC3AABE02}" type="pres">
      <dgm:prSet presAssocID="{D52471CC-F5CC-4682-922E-1BDB3E4A39C2}" presName="Name56" presStyleLbl="parChTrans1D2" presStyleIdx="1" presStyleCnt="7"/>
      <dgm:spPr/>
    </dgm:pt>
    <dgm:pt modelId="{9872A177-607F-462B-AC35-0EDA8001966C}" type="pres">
      <dgm:prSet presAssocID="{822FD410-1486-4571-8A83-F88D9A0395D0}" presName="text0" presStyleLbl="node1" presStyleIdx="2" presStyleCnt="8">
        <dgm:presLayoutVars>
          <dgm:bulletEnabled val="1"/>
        </dgm:presLayoutVars>
      </dgm:prSet>
      <dgm:spPr/>
    </dgm:pt>
    <dgm:pt modelId="{2FC193B0-10FB-4AFD-A216-A1E5E49E89CB}" type="pres">
      <dgm:prSet presAssocID="{168ABD50-C063-4F15-8FCD-DA0634AC9CCC}" presName="Name56" presStyleLbl="parChTrans1D2" presStyleIdx="2" presStyleCnt="7"/>
      <dgm:spPr/>
    </dgm:pt>
    <dgm:pt modelId="{85746956-2E48-472D-B820-3C25B53690A2}" type="pres">
      <dgm:prSet presAssocID="{93C4B911-B219-4F3C-80D3-A72D7F268798}" presName="text0" presStyleLbl="node1" presStyleIdx="3" presStyleCnt="8">
        <dgm:presLayoutVars>
          <dgm:bulletEnabled val="1"/>
        </dgm:presLayoutVars>
      </dgm:prSet>
      <dgm:spPr/>
    </dgm:pt>
    <dgm:pt modelId="{F6FB269A-9515-4147-B222-E8BDA6568736}" type="pres">
      <dgm:prSet presAssocID="{DB307BAD-40CF-4ED1-B9E1-287380491E0F}" presName="Name56" presStyleLbl="parChTrans1D2" presStyleIdx="3" presStyleCnt="7"/>
      <dgm:spPr/>
    </dgm:pt>
    <dgm:pt modelId="{0FCC5194-575D-499F-9F96-8BB8A304CC99}" type="pres">
      <dgm:prSet presAssocID="{AAA28B12-3BD4-4316-8A2A-5D2820C28D8E}" presName="text0" presStyleLbl="node1" presStyleIdx="4" presStyleCnt="8">
        <dgm:presLayoutVars>
          <dgm:bulletEnabled val="1"/>
        </dgm:presLayoutVars>
      </dgm:prSet>
      <dgm:spPr/>
    </dgm:pt>
    <dgm:pt modelId="{7DAEFDAB-10D8-43F2-88FC-4B781F691948}" type="pres">
      <dgm:prSet presAssocID="{9A05D6DE-92E4-4E58-B024-8B69168AAF6D}" presName="Name56" presStyleLbl="parChTrans1D2" presStyleIdx="4" presStyleCnt="7"/>
      <dgm:spPr/>
    </dgm:pt>
    <dgm:pt modelId="{7FCC5EC6-D0FF-4C7C-B59E-59D9520A6ACD}" type="pres">
      <dgm:prSet presAssocID="{0CDD0501-7E40-46EA-BA2B-0EA90FE8F03D}" presName="text0" presStyleLbl="node1" presStyleIdx="5" presStyleCnt="8">
        <dgm:presLayoutVars>
          <dgm:bulletEnabled val="1"/>
        </dgm:presLayoutVars>
      </dgm:prSet>
      <dgm:spPr/>
    </dgm:pt>
    <dgm:pt modelId="{2486A426-F198-44FC-8F4D-724595ECFB0C}" type="pres">
      <dgm:prSet presAssocID="{8C2443C8-84AB-4E47-A215-A98DCDE150AB}" presName="Name56" presStyleLbl="parChTrans1D2" presStyleIdx="5" presStyleCnt="7"/>
      <dgm:spPr/>
    </dgm:pt>
    <dgm:pt modelId="{80ABC4FE-6014-4F95-A7F8-7DBBEAFD5B6F}" type="pres">
      <dgm:prSet presAssocID="{6845A0CA-989B-47D3-9CE6-8E237156EADF}" presName="text0" presStyleLbl="node1" presStyleIdx="6" presStyleCnt="8">
        <dgm:presLayoutVars>
          <dgm:bulletEnabled val="1"/>
        </dgm:presLayoutVars>
      </dgm:prSet>
      <dgm:spPr/>
    </dgm:pt>
    <dgm:pt modelId="{05B771AA-B8A5-4B00-9B5F-24ED62E18DC4}" type="pres">
      <dgm:prSet presAssocID="{0772FF61-2AD1-4108-8CC4-3EC64E52E7B5}" presName="Name56" presStyleLbl="parChTrans1D2" presStyleIdx="6" presStyleCnt="7"/>
      <dgm:spPr/>
    </dgm:pt>
    <dgm:pt modelId="{5EB8AAF7-F33A-406F-8F37-A0623BE94DBC}" type="pres">
      <dgm:prSet presAssocID="{44E61622-0D57-4C69-8FB3-780DE600A62B}" presName="text0" presStyleLbl="node1" presStyleIdx="7" presStyleCnt="8">
        <dgm:presLayoutVars>
          <dgm:bulletEnabled val="1"/>
        </dgm:presLayoutVars>
      </dgm:prSet>
      <dgm:spPr/>
    </dgm:pt>
  </dgm:ptLst>
  <dgm:cxnLst>
    <dgm:cxn modelId="{8CD9ED03-9B59-4044-9E59-84DB32B7DDDB}" srcId="{7695229E-8C7C-4235-94EC-C2F4B2EB335F}" destId="{668ED360-C95C-4C6F-AED3-E33595967556}" srcOrd="0" destOrd="0" parTransId="{96762A9B-D2A3-4920-847B-178AD77298AB}" sibTransId="{71E6AB7C-5FA5-490A-A59A-EE167D0B80EE}"/>
    <dgm:cxn modelId="{7AF25A12-ACFC-4EC5-B75E-72EFA106EBA0}" srcId="{668ED360-C95C-4C6F-AED3-E33595967556}" destId="{0CDD0501-7E40-46EA-BA2B-0EA90FE8F03D}" srcOrd="4" destOrd="0" parTransId="{9A05D6DE-92E4-4E58-B024-8B69168AAF6D}" sibTransId="{197259ED-8213-4FC2-8225-FF78432DC3CA}"/>
    <dgm:cxn modelId="{F89E0319-2B79-428E-A43B-F53137D4AE12}" srcId="{668ED360-C95C-4C6F-AED3-E33595967556}" destId="{93C4B911-B219-4F3C-80D3-A72D7F268798}" srcOrd="2" destOrd="0" parTransId="{168ABD50-C063-4F15-8FCD-DA0634AC9CCC}" sibTransId="{55D85D9B-23E6-4993-8EC0-AF56651E3BB8}"/>
    <dgm:cxn modelId="{59817526-3142-450B-BA1A-78F4018CB725}" srcId="{668ED360-C95C-4C6F-AED3-E33595967556}" destId="{AAA28B12-3BD4-4316-8A2A-5D2820C28D8E}" srcOrd="3" destOrd="0" parTransId="{DB307BAD-40CF-4ED1-B9E1-287380491E0F}" sibTransId="{2848F50E-3FC0-46D6-9C39-140AE871A1D5}"/>
    <dgm:cxn modelId="{740F1F27-2C25-4074-AAF2-BAD77AD1F2DC}" type="presOf" srcId="{93C4B911-B219-4F3C-80D3-A72D7F268798}" destId="{85746956-2E48-472D-B820-3C25B53690A2}" srcOrd="0" destOrd="0" presId="urn:microsoft.com/office/officeart/2008/layout/RadialCluster"/>
    <dgm:cxn modelId="{7C0D4E2D-9121-4878-87BD-7FB03834EEC9}" type="presOf" srcId="{8C2443C8-84AB-4E47-A215-A98DCDE150AB}" destId="{2486A426-F198-44FC-8F4D-724595ECFB0C}" srcOrd="0" destOrd="0" presId="urn:microsoft.com/office/officeart/2008/layout/RadialCluster"/>
    <dgm:cxn modelId="{A977955E-4C4E-4CFE-B96D-D8BB091D223B}" type="presOf" srcId="{7695229E-8C7C-4235-94EC-C2F4B2EB335F}" destId="{34C0248C-8F11-44A8-9161-FA26BBBCB40F}" srcOrd="0" destOrd="0" presId="urn:microsoft.com/office/officeart/2008/layout/RadialCluster"/>
    <dgm:cxn modelId="{875CC165-5898-41E5-A9D4-026AD735A6BD}" type="presOf" srcId="{168ABD50-C063-4F15-8FCD-DA0634AC9CCC}" destId="{2FC193B0-10FB-4AFD-A216-A1E5E49E89CB}" srcOrd="0" destOrd="0" presId="urn:microsoft.com/office/officeart/2008/layout/RadialCluster"/>
    <dgm:cxn modelId="{F1547F6A-1A2D-419D-88C8-CDCB61086B76}" srcId="{668ED360-C95C-4C6F-AED3-E33595967556}" destId="{E50AF776-0FB8-4733-8D71-AF0F9894CC6C}" srcOrd="0" destOrd="0" parTransId="{800C6A60-5217-4AF6-9244-6EBA1D0FCD27}" sibTransId="{B5A1CB88-EB3D-4FEA-B152-8568F01D43E2}"/>
    <dgm:cxn modelId="{E2767C4C-36EC-4E6E-BCA5-CBA36A793640}" type="presOf" srcId="{AAA28B12-3BD4-4316-8A2A-5D2820C28D8E}" destId="{0FCC5194-575D-499F-9F96-8BB8A304CC99}" srcOrd="0" destOrd="0" presId="urn:microsoft.com/office/officeart/2008/layout/RadialCluster"/>
    <dgm:cxn modelId="{5D24B16E-A600-45FB-9732-D0A291DDBC97}" type="presOf" srcId="{0772FF61-2AD1-4108-8CC4-3EC64E52E7B5}" destId="{05B771AA-B8A5-4B00-9B5F-24ED62E18DC4}" srcOrd="0" destOrd="0" presId="urn:microsoft.com/office/officeart/2008/layout/RadialCluster"/>
    <dgm:cxn modelId="{51780872-6FEB-4A94-8E38-399966E5BAA3}" srcId="{668ED360-C95C-4C6F-AED3-E33595967556}" destId="{44E61622-0D57-4C69-8FB3-780DE600A62B}" srcOrd="6" destOrd="0" parTransId="{0772FF61-2AD1-4108-8CC4-3EC64E52E7B5}" sibTransId="{5C0C4BBD-E96C-43CD-A79A-02ED1E5B1BF6}"/>
    <dgm:cxn modelId="{B2C2C353-F7D5-422B-99D5-554F6AB1BAA4}" type="presOf" srcId="{822FD410-1486-4571-8A83-F88D9A0395D0}" destId="{9872A177-607F-462B-AC35-0EDA8001966C}" srcOrd="0" destOrd="0" presId="urn:microsoft.com/office/officeart/2008/layout/RadialCluster"/>
    <dgm:cxn modelId="{5E8A0454-8033-42C4-AB44-FAEF2DA09FDA}" type="presOf" srcId="{9A05D6DE-92E4-4E58-B024-8B69168AAF6D}" destId="{7DAEFDAB-10D8-43F2-88FC-4B781F691948}" srcOrd="0" destOrd="0" presId="urn:microsoft.com/office/officeart/2008/layout/RadialCluster"/>
    <dgm:cxn modelId="{BB8CF276-F845-4E0A-8CF0-2FA047E3B253}" type="presOf" srcId="{0CDD0501-7E40-46EA-BA2B-0EA90FE8F03D}" destId="{7FCC5EC6-D0FF-4C7C-B59E-59D9520A6ACD}" srcOrd="0" destOrd="0" presId="urn:microsoft.com/office/officeart/2008/layout/RadialCluster"/>
    <dgm:cxn modelId="{CE61E17D-B952-4C1A-B33F-563DA013E88D}" type="presOf" srcId="{6845A0CA-989B-47D3-9CE6-8E237156EADF}" destId="{80ABC4FE-6014-4F95-A7F8-7DBBEAFD5B6F}" srcOrd="0" destOrd="0" presId="urn:microsoft.com/office/officeart/2008/layout/RadialCluster"/>
    <dgm:cxn modelId="{42C35885-A126-4489-BED1-8D338FB12638}" type="presOf" srcId="{668ED360-C95C-4C6F-AED3-E33595967556}" destId="{79DE1B46-245C-4010-A854-AC6AC0AD7F95}" srcOrd="0" destOrd="0" presId="urn:microsoft.com/office/officeart/2008/layout/RadialCluster"/>
    <dgm:cxn modelId="{68C7CF85-FCA0-4215-86C7-056E51F57A6D}" type="presOf" srcId="{800C6A60-5217-4AF6-9244-6EBA1D0FCD27}" destId="{A2A943A6-61FD-4015-AE10-277716FA2703}" srcOrd="0" destOrd="0" presId="urn:microsoft.com/office/officeart/2008/layout/RadialCluster"/>
    <dgm:cxn modelId="{0F12F695-5A9D-41F1-A628-9A787E811243}" type="presOf" srcId="{D52471CC-F5CC-4682-922E-1BDB3E4A39C2}" destId="{58750B8A-5F59-4512-BE92-CC0BC3AABE02}" srcOrd="0" destOrd="0" presId="urn:microsoft.com/office/officeart/2008/layout/RadialCluster"/>
    <dgm:cxn modelId="{EC0E94C1-EA1A-4933-8FFD-28B1968DDBC3}" srcId="{668ED360-C95C-4C6F-AED3-E33595967556}" destId="{6845A0CA-989B-47D3-9CE6-8E237156EADF}" srcOrd="5" destOrd="0" parTransId="{8C2443C8-84AB-4E47-A215-A98DCDE150AB}" sibTransId="{AD591E2D-7556-4857-958E-12652E7AAF59}"/>
    <dgm:cxn modelId="{CD54B3CC-E4D9-4FB5-B4DB-79166F5B5050}" srcId="{668ED360-C95C-4C6F-AED3-E33595967556}" destId="{822FD410-1486-4571-8A83-F88D9A0395D0}" srcOrd="1" destOrd="0" parTransId="{D52471CC-F5CC-4682-922E-1BDB3E4A39C2}" sibTransId="{DA94CD1F-69D6-4FDF-84EF-5109C14CB7B6}"/>
    <dgm:cxn modelId="{FC3020D2-6B51-4F88-8E09-C8E281ECE533}" type="presOf" srcId="{44E61622-0D57-4C69-8FB3-780DE600A62B}" destId="{5EB8AAF7-F33A-406F-8F37-A0623BE94DBC}" srcOrd="0" destOrd="0" presId="urn:microsoft.com/office/officeart/2008/layout/RadialCluster"/>
    <dgm:cxn modelId="{0DCAB5DB-90BA-402B-89E7-FD03C3A65C63}" type="presOf" srcId="{DB307BAD-40CF-4ED1-B9E1-287380491E0F}" destId="{F6FB269A-9515-4147-B222-E8BDA6568736}" srcOrd="0" destOrd="0" presId="urn:microsoft.com/office/officeart/2008/layout/RadialCluster"/>
    <dgm:cxn modelId="{2AC25EEA-D62F-4C4F-AEE4-375290678BCD}" type="presOf" srcId="{E50AF776-0FB8-4733-8D71-AF0F9894CC6C}" destId="{F09D08B0-FA5A-4F3D-8579-3DC38B696E28}" srcOrd="0" destOrd="0" presId="urn:microsoft.com/office/officeart/2008/layout/RadialCluster"/>
    <dgm:cxn modelId="{09D78672-D6AB-4CAA-BA2E-2AD491AAC505}" type="presParOf" srcId="{34C0248C-8F11-44A8-9161-FA26BBBCB40F}" destId="{25AEEAA2-B848-4BE9-82A2-88608D798EE1}" srcOrd="0" destOrd="0" presId="urn:microsoft.com/office/officeart/2008/layout/RadialCluster"/>
    <dgm:cxn modelId="{72A22832-6B1C-468F-A0CD-63146ADBBC67}" type="presParOf" srcId="{25AEEAA2-B848-4BE9-82A2-88608D798EE1}" destId="{79DE1B46-245C-4010-A854-AC6AC0AD7F95}" srcOrd="0" destOrd="0" presId="urn:microsoft.com/office/officeart/2008/layout/RadialCluster"/>
    <dgm:cxn modelId="{5DCFA518-D48D-4BA4-A31A-54017BB13660}" type="presParOf" srcId="{25AEEAA2-B848-4BE9-82A2-88608D798EE1}" destId="{A2A943A6-61FD-4015-AE10-277716FA2703}" srcOrd="1" destOrd="0" presId="urn:microsoft.com/office/officeart/2008/layout/RadialCluster"/>
    <dgm:cxn modelId="{74FAB2F4-F225-4EEB-AEB9-2C5629AF2DD2}" type="presParOf" srcId="{25AEEAA2-B848-4BE9-82A2-88608D798EE1}" destId="{F09D08B0-FA5A-4F3D-8579-3DC38B696E28}" srcOrd="2" destOrd="0" presId="urn:microsoft.com/office/officeart/2008/layout/RadialCluster"/>
    <dgm:cxn modelId="{BB9014A3-56EA-4006-9ED2-DCB78C759702}" type="presParOf" srcId="{25AEEAA2-B848-4BE9-82A2-88608D798EE1}" destId="{58750B8A-5F59-4512-BE92-CC0BC3AABE02}" srcOrd="3" destOrd="0" presId="urn:microsoft.com/office/officeart/2008/layout/RadialCluster"/>
    <dgm:cxn modelId="{FE8A102A-A196-4064-941C-678C5B2A4DDB}" type="presParOf" srcId="{25AEEAA2-B848-4BE9-82A2-88608D798EE1}" destId="{9872A177-607F-462B-AC35-0EDA8001966C}" srcOrd="4" destOrd="0" presId="urn:microsoft.com/office/officeart/2008/layout/RadialCluster"/>
    <dgm:cxn modelId="{BBAA29EA-21AE-444B-9F09-47CB474E8358}" type="presParOf" srcId="{25AEEAA2-B848-4BE9-82A2-88608D798EE1}" destId="{2FC193B0-10FB-4AFD-A216-A1E5E49E89CB}" srcOrd="5" destOrd="0" presId="urn:microsoft.com/office/officeart/2008/layout/RadialCluster"/>
    <dgm:cxn modelId="{E6D6AD53-2C7A-484B-8FC1-44BA7E4CD910}" type="presParOf" srcId="{25AEEAA2-B848-4BE9-82A2-88608D798EE1}" destId="{85746956-2E48-472D-B820-3C25B53690A2}" srcOrd="6" destOrd="0" presId="urn:microsoft.com/office/officeart/2008/layout/RadialCluster"/>
    <dgm:cxn modelId="{5B887C26-F2FA-4BEE-835C-043C4D32A484}" type="presParOf" srcId="{25AEEAA2-B848-4BE9-82A2-88608D798EE1}" destId="{F6FB269A-9515-4147-B222-E8BDA6568736}" srcOrd="7" destOrd="0" presId="urn:microsoft.com/office/officeart/2008/layout/RadialCluster"/>
    <dgm:cxn modelId="{1DD7619D-32CC-4DA8-BC4D-EF8FC4B54115}" type="presParOf" srcId="{25AEEAA2-B848-4BE9-82A2-88608D798EE1}" destId="{0FCC5194-575D-499F-9F96-8BB8A304CC99}" srcOrd="8" destOrd="0" presId="urn:microsoft.com/office/officeart/2008/layout/RadialCluster"/>
    <dgm:cxn modelId="{D976A63B-ECB2-4D42-AC3A-4A67F5C4B0A4}" type="presParOf" srcId="{25AEEAA2-B848-4BE9-82A2-88608D798EE1}" destId="{7DAEFDAB-10D8-43F2-88FC-4B781F691948}" srcOrd="9" destOrd="0" presId="urn:microsoft.com/office/officeart/2008/layout/RadialCluster"/>
    <dgm:cxn modelId="{3EC2B194-59C6-47BF-85FE-D17F332C1666}" type="presParOf" srcId="{25AEEAA2-B848-4BE9-82A2-88608D798EE1}" destId="{7FCC5EC6-D0FF-4C7C-B59E-59D9520A6ACD}" srcOrd="10" destOrd="0" presId="urn:microsoft.com/office/officeart/2008/layout/RadialCluster"/>
    <dgm:cxn modelId="{D20AE47A-36FE-4560-B427-5D85CD94E46D}" type="presParOf" srcId="{25AEEAA2-B848-4BE9-82A2-88608D798EE1}" destId="{2486A426-F198-44FC-8F4D-724595ECFB0C}" srcOrd="11" destOrd="0" presId="urn:microsoft.com/office/officeart/2008/layout/RadialCluster"/>
    <dgm:cxn modelId="{EA3C1450-4EAA-49B4-9A06-84AD8E95A9A7}" type="presParOf" srcId="{25AEEAA2-B848-4BE9-82A2-88608D798EE1}" destId="{80ABC4FE-6014-4F95-A7F8-7DBBEAFD5B6F}" srcOrd="12" destOrd="0" presId="urn:microsoft.com/office/officeart/2008/layout/RadialCluster"/>
    <dgm:cxn modelId="{636A4B5B-D8E3-4983-9A6E-903108BBFCE0}" type="presParOf" srcId="{25AEEAA2-B848-4BE9-82A2-88608D798EE1}" destId="{05B771AA-B8A5-4B00-9B5F-24ED62E18DC4}" srcOrd="13" destOrd="0" presId="urn:microsoft.com/office/officeart/2008/layout/RadialCluster"/>
    <dgm:cxn modelId="{B9E014EC-CC51-41FD-B8BA-440C0740FDC9}" type="presParOf" srcId="{25AEEAA2-B848-4BE9-82A2-88608D798EE1}" destId="{5EB8AAF7-F33A-406F-8F37-A0623BE94DBC}" srcOrd="1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8BC4D1-C019-4D3E-B3E4-927536C1AE42}" type="doc">
      <dgm:prSet loTypeId="urn:microsoft.com/office/officeart/2005/8/layout/bProcess3" loCatId="process" qsTypeId="urn:microsoft.com/office/officeart/2005/8/quickstyle/simple1" qsCatId="simple" csTypeId="urn:microsoft.com/office/officeart/2005/8/colors/colorful5" csCatId="colorful" phldr="1"/>
      <dgm:spPr/>
      <dgm:t>
        <a:bodyPr/>
        <a:lstStyle/>
        <a:p>
          <a:endParaRPr lang="en-IN"/>
        </a:p>
      </dgm:t>
    </dgm:pt>
    <dgm:pt modelId="{22D87BC2-CEA0-41C3-904F-61465260009C}">
      <dgm:prSet phldrT="[Text]"/>
      <dgm:spPr/>
      <dgm:t>
        <a:bodyPr/>
        <a:lstStyle/>
        <a:p>
          <a:r>
            <a:rPr lang="en-IN" dirty="0"/>
            <a:t>Cleaned Dataset</a:t>
          </a:r>
        </a:p>
      </dgm:t>
    </dgm:pt>
    <dgm:pt modelId="{D37AA63A-ED82-438C-AF12-8EFD2FB515D6}" type="parTrans" cxnId="{C26E563E-5C34-4EE1-9EE7-00BA9700482C}">
      <dgm:prSet/>
      <dgm:spPr/>
      <dgm:t>
        <a:bodyPr/>
        <a:lstStyle/>
        <a:p>
          <a:endParaRPr lang="en-IN"/>
        </a:p>
      </dgm:t>
    </dgm:pt>
    <dgm:pt modelId="{BB8CDED7-FD85-4E8A-855A-8BDF00A149FA}" type="sibTrans" cxnId="{C26E563E-5C34-4EE1-9EE7-00BA9700482C}">
      <dgm:prSet/>
      <dgm:spPr/>
      <dgm:t>
        <a:bodyPr/>
        <a:lstStyle/>
        <a:p>
          <a:endParaRPr lang="en-IN"/>
        </a:p>
      </dgm:t>
    </dgm:pt>
    <dgm:pt modelId="{6C4E00FE-183B-4990-8DCB-7DDABDBC9D0C}">
      <dgm:prSet/>
      <dgm:spPr/>
      <dgm:t>
        <a:bodyPr/>
        <a:lstStyle/>
        <a:p>
          <a:r>
            <a:rPr lang="en-IN" dirty="0"/>
            <a:t>Feature Selection &amp; Encoding</a:t>
          </a:r>
        </a:p>
      </dgm:t>
    </dgm:pt>
    <dgm:pt modelId="{A440FE8F-9EE8-4915-A10D-F4ABC2D70E08}" type="parTrans" cxnId="{842CB9EA-A979-4ABC-AC3B-6154CEFFBA10}">
      <dgm:prSet/>
      <dgm:spPr/>
      <dgm:t>
        <a:bodyPr/>
        <a:lstStyle/>
        <a:p>
          <a:endParaRPr lang="en-IN"/>
        </a:p>
      </dgm:t>
    </dgm:pt>
    <dgm:pt modelId="{836F088A-E47D-4183-8C60-E800281BB047}" type="sibTrans" cxnId="{842CB9EA-A979-4ABC-AC3B-6154CEFFBA10}">
      <dgm:prSet/>
      <dgm:spPr/>
      <dgm:t>
        <a:bodyPr/>
        <a:lstStyle/>
        <a:p>
          <a:endParaRPr lang="en-IN"/>
        </a:p>
      </dgm:t>
    </dgm:pt>
    <dgm:pt modelId="{435D2ED6-E57C-46B1-AE24-3C71E99C3D60}">
      <dgm:prSet/>
      <dgm:spPr/>
      <dgm:t>
        <a:bodyPr/>
        <a:lstStyle/>
        <a:p>
          <a:r>
            <a:rPr lang="en-IN" dirty="0"/>
            <a:t>Train-Test Split</a:t>
          </a:r>
        </a:p>
      </dgm:t>
    </dgm:pt>
    <dgm:pt modelId="{0E5AD5F8-2D29-44D3-BE01-D82EE01F6107}" type="parTrans" cxnId="{F0BA141C-5CC9-498B-BD00-B0FB08C18CA9}">
      <dgm:prSet/>
      <dgm:spPr/>
      <dgm:t>
        <a:bodyPr/>
        <a:lstStyle/>
        <a:p>
          <a:endParaRPr lang="en-IN"/>
        </a:p>
      </dgm:t>
    </dgm:pt>
    <dgm:pt modelId="{793B5DFA-2526-413D-9AF9-D28902833EAE}" type="sibTrans" cxnId="{F0BA141C-5CC9-498B-BD00-B0FB08C18CA9}">
      <dgm:prSet/>
      <dgm:spPr/>
      <dgm:t>
        <a:bodyPr/>
        <a:lstStyle/>
        <a:p>
          <a:endParaRPr lang="en-IN"/>
        </a:p>
      </dgm:t>
    </dgm:pt>
    <dgm:pt modelId="{63910D51-D811-490D-BA5B-6A096B4BB670}">
      <dgm:prSet/>
      <dgm:spPr/>
      <dgm:t>
        <a:bodyPr/>
        <a:lstStyle/>
        <a:p>
          <a:r>
            <a:rPr lang="en-IN" dirty="0"/>
            <a:t>Model Training (LR, SVM, DT, KNN)</a:t>
          </a:r>
        </a:p>
      </dgm:t>
    </dgm:pt>
    <dgm:pt modelId="{973E42A6-F81D-42C2-A2B4-938FA4675FCC}" type="parTrans" cxnId="{4F5241E1-8EE2-4F7F-B919-9A4BE1B1921E}">
      <dgm:prSet/>
      <dgm:spPr/>
      <dgm:t>
        <a:bodyPr/>
        <a:lstStyle/>
        <a:p>
          <a:endParaRPr lang="en-IN"/>
        </a:p>
      </dgm:t>
    </dgm:pt>
    <dgm:pt modelId="{73219FDD-E5A1-44CF-A6FB-5E2CE09A0CF7}" type="sibTrans" cxnId="{4F5241E1-8EE2-4F7F-B919-9A4BE1B1921E}">
      <dgm:prSet/>
      <dgm:spPr/>
      <dgm:t>
        <a:bodyPr/>
        <a:lstStyle/>
        <a:p>
          <a:endParaRPr lang="en-IN"/>
        </a:p>
      </dgm:t>
    </dgm:pt>
    <dgm:pt modelId="{E62E6F1A-78A3-4AB7-9E63-295AE3D20E25}">
      <dgm:prSet/>
      <dgm:spPr/>
      <dgm:t>
        <a:bodyPr/>
        <a:lstStyle/>
        <a:p>
          <a:r>
            <a:rPr lang="en-IN" dirty="0"/>
            <a:t>Hyperparameter Tuning (</a:t>
          </a:r>
          <a:r>
            <a:rPr lang="en-IN" dirty="0" err="1"/>
            <a:t>GridSearchCV</a:t>
          </a:r>
          <a:r>
            <a:rPr lang="en-IN" dirty="0"/>
            <a:t>)</a:t>
          </a:r>
        </a:p>
      </dgm:t>
    </dgm:pt>
    <dgm:pt modelId="{CF67D6EF-0D54-40E4-B1A1-A35DA8D1DEDB}" type="parTrans" cxnId="{8FF062B2-CBCB-4B8F-9C04-8F2C741CED9F}">
      <dgm:prSet/>
      <dgm:spPr/>
      <dgm:t>
        <a:bodyPr/>
        <a:lstStyle/>
        <a:p>
          <a:endParaRPr lang="en-IN"/>
        </a:p>
      </dgm:t>
    </dgm:pt>
    <dgm:pt modelId="{78931AB0-7E53-49BE-92F8-D7763DC63FB3}" type="sibTrans" cxnId="{8FF062B2-CBCB-4B8F-9C04-8F2C741CED9F}">
      <dgm:prSet/>
      <dgm:spPr/>
      <dgm:t>
        <a:bodyPr/>
        <a:lstStyle/>
        <a:p>
          <a:endParaRPr lang="en-IN"/>
        </a:p>
      </dgm:t>
    </dgm:pt>
    <dgm:pt modelId="{E46B5E6B-FEED-4638-9774-7FD0F0F06F92}">
      <dgm:prSet/>
      <dgm:spPr/>
      <dgm:t>
        <a:bodyPr/>
        <a:lstStyle/>
        <a:p>
          <a:r>
            <a:rPr lang="en-IN" dirty="0"/>
            <a:t>Model Evaluation &amp; Comparison</a:t>
          </a:r>
        </a:p>
      </dgm:t>
    </dgm:pt>
    <dgm:pt modelId="{346C1916-976B-4167-952C-6881CEE63B63}" type="parTrans" cxnId="{CB48DD0D-A3EC-4541-A53D-CF2EF2F82EA4}">
      <dgm:prSet/>
      <dgm:spPr/>
      <dgm:t>
        <a:bodyPr/>
        <a:lstStyle/>
        <a:p>
          <a:endParaRPr lang="en-IN"/>
        </a:p>
      </dgm:t>
    </dgm:pt>
    <dgm:pt modelId="{7B75F92B-49B6-43C5-AB34-58817EA1C9E6}" type="sibTrans" cxnId="{CB48DD0D-A3EC-4541-A53D-CF2EF2F82EA4}">
      <dgm:prSet/>
      <dgm:spPr/>
      <dgm:t>
        <a:bodyPr/>
        <a:lstStyle/>
        <a:p>
          <a:endParaRPr lang="en-IN"/>
        </a:p>
      </dgm:t>
    </dgm:pt>
    <dgm:pt modelId="{E5520BA6-2874-4E76-A8AF-498E35607BD4}">
      <dgm:prSet/>
      <dgm:spPr/>
      <dgm:t>
        <a:bodyPr/>
        <a:lstStyle/>
        <a:p>
          <a:r>
            <a:rPr lang="en-IN" dirty="0"/>
            <a:t>Best Model Selected (SVM - RBF)</a:t>
          </a:r>
        </a:p>
      </dgm:t>
    </dgm:pt>
    <dgm:pt modelId="{EDA96877-DC46-4FB6-859B-A51D7F287C50}" type="parTrans" cxnId="{4D937FF1-73DD-4349-BC8D-CA34B1716A57}">
      <dgm:prSet/>
      <dgm:spPr/>
      <dgm:t>
        <a:bodyPr/>
        <a:lstStyle/>
        <a:p>
          <a:endParaRPr lang="en-IN"/>
        </a:p>
      </dgm:t>
    </dgm:pt>
    <dgm:pt modelId="{8EBC8F8B-50CF-44F4-9609-AB5FEC4D174B}" type="sibTrans" cxnId="{4D937FF1-73DD-4349-BC8D-CA34B1716A57}">
      <dgm:prSet/>
      <dgm:spPr/>
      <dgm:t>
        <a:bodyPr/>
        <a:lstStyle/>
        <a:p>
          <a:endParaRPr lang="en-IN"/>
        </a:p>
      </dgm:t>
    </dgm:pt>
    <dgm:pt modelId="{97AFD7A0-9DD9-4102-B936-A02ACE897202}" type="pres">
      <dgm:prSet presAssocID="{E28BC4D1-C019-4D3E-B3E4-927536C1AE42}" presName="Name0" presStyleCnt="0">
        <dgm:presLayoutVars>
          <dgm:dir/>
          <dgm:resizeHandles val="exact"/>
        </dgm:presLayoutVars>
      </dgm:prSet>
      <dgm:spPr/>
    </dgm:pt>
    <dgm:pt modelId="{03A51FA3-AF92-4FC9-BABB-221941AC7907}" type="pres">
      <dgm:prSet presAssocID="{22D87BC2-CEA0-41C3-904F-61465260009C}" presName="node" presStyleLbl="node1" presStyleIdx="0" presStyleCnt="7" custLinFactNeighborX="-2173" custLinFactNeighborY="-3508">
        <dgm:presLayoutVars>
          <dgm:bulletEnabled val="1"/>
        </dgm:presLayoutVars>
      </dgm:prSet>
      <dgm:spPr/>
    </dgm:pt>
    <dgm:pt modelId="{E89EAA33-7980-4684-8AFD-E688A87ABF9E}" type="pres">
      <dgm:prSet presAssocID="{BB8CDED7-FD85-4E8A-855A-8BDF00A149FA}" presName="sibTrans" presStyleLbl="sibTrans1D1" presStyleIdx="0" presStyleCnt="6"/>
      <dgm:spPr/>
    </dgm:pt>
    <dgm:pt modelId="{B1529D07-31D0-4326-8BF9-3F6EDFB52068}" type="pres">
      <dgm:prSet presAssocID="{BB8CDED7-FD85-4E8A-855A-8BDF00A149FA}" presName="connectorText" presStyleLbl="sibTrans1D1" presStyleIdx="0" presStyleCnt="6"/>
      <dgm:spPr/>
    </dgm:pt>
    <dgm:pt modelId="{28512947-5A19-49C4-A1B7-5178B204D2A1}" type="pres">
      <dgm:prSet presAssocID="{6C4E00FE-183B-4990-8DCB-7DDABDBC9D0C}" presName="node" presStyleLbl="node1" presStyleIdx="1" presStyleCnt="7">
        <dgm:presLayoutVars>
          <dgm:bulletEnabled val="1"/>
        </dgm:presLayoutVars>
      </dgm:prSet>
      <dgm:spPr/>
    </dgm:pt>
    <dgm:pt modelId="{B3A3114B-FD40-420A-9B75-D2BDFD5C9068}" type="pres">
      <dgm:prSet presAssocID="{836F088A-E47D-4183-8C60-E800281BB047}" presName="sibTrans" presStyleLbl="sibTrans1D1" presStyleIdx="1" presStyleCnt="6"/>
      <dgm:spPr/>
    </dgm:pt>
    <dgm:pt modelId="{C37AAC54-8013-46AD-BE6B-C3B4844FDE67}" type="pres">
      <dgm:prSet presAssocID="{836F088A-E47D-4183-8C60-E800281BB047}" presName="connectorText" presStyleLbl="sibTrans1D1" presStyleIdx="1" presStyleCnt="6"/>
      <dgm:spPr/>
    </dgm:pt>
    <dgm:pt modelId="{E836C2F3-2949-4730-B2DD-1550051C7F75}" type="pres">
      <dgm:prSet presAssocID="{435D2ED6-E57C-46B1-AE24-3C71E99C3D60}" presName="node" presStyleLbl="node1" presStyleIdx="2" presStyleCnt="7">
        <dgm:presLayoutVars>
          <dgm:bulletEnabled val="1"/>
        </dgm:presLayoutVars>
      </dgm:prSet>
      <dgm:spPr/>
    </dgm:pt>
    <dgm:pt modelId="{DC389897-9BBA-4297-9132-714D62A2AFFE}" type="pres">
      <dgm:prSet presAssocID="{793B5DFA-2526-413D-9AF9-D28902833EAE}" presName="sibTrans" presStyleLbl="sibTrans1D1" presStyleIdx="2" presStyleCnt="6"/>
      <dgm:spPr/>
    </dgm:pt>
    <dgm:pt modelId="{8DFB4D6B-4A99-4A70-8A71-6A823AF61DC1}" type="pres">
      <dgm:prSet presAssocID="{793B5DFA-2526-413D-9AF9-D28902833EAE}" presName="connectorText" presStyleLbl="sibTrans1D1" presStyleIdx="2" presStyleCnt="6"/>
      <dgm:spPr/>
    </dgm:pt>
    <dgm:pt modelId="{E1B435FE-FDC4-4C13-A4B7-B4DB25F1A278}" type="pres">
      <dgm:prSet presAssocID="{63910D51-D811-490D-BA5B-6A096B4BB670}" presName="node" presStyleLbl="node1" presStyleIdx="3" presStyleCnt="7">
        <dgm:presLayoutVars>
          <dgm:bulletEnabled val="1"/>
        </dgm:presLayoutVars>
      </dgm:prSet>
      <dgm:spPr/>
    </dgm:pt>
    <dgm:pt modelId="{9CAA0801-31BF-4DEB-9191-4626893EA54C}" type="pres">
      <dgm:prSet presAssocID="{73219FDD-E5A1-44CF-A6FB-5E2CE09A0CF7}" presName="sibTrans" presStyleLbl="sibTrans1D1" presStyleIdx="3" presStyleCnt="6"/>
      <dgm:spPr/>
    </dgm:pt>
    <dgm:pt modelId="{B0787747-C14A-48D9-A1A0-75BAF5F4D381}" type="pres">
      <dgm:prSet presAssocID="{73219FDD-E5A1-44CF-A6FB-5E2CE09A0CF7}" presName="connectorText" presStyleLbl="sibTrans1D1" presStyleIdx="3" presStyleCnt="6"/>
      <dgm:spPr/>
    </dgm:pt>
    <dgm:pt modelId="{5935F20E-A93E-4546-B52F-34D587BC167F}" type="pres">
      <dgm:prSet presAssocID="{E62E6F1A-78A3-4AB7-9E63-295AE3D20E25}" presName="node" presStyleLbl="node1" presStyleIdx="4" presStyleCnt="7">
        <dgm:presLayoutVars>
          <dgm:bulletEnabled val="1"/>
        </dgm:presLayoutVars>
      </dgm:prSet>
      <dgm:spPr/>
    </dgm:pt>
    <dgm:pt modelId="{E95EB400-C013-46C8-B264-FB8B0AF00939}" type="pres">
      <dgm:prSet presAssocID="{78931AB0-7E53-49BE-92F8-D7763DC63FB3}" presName="sibTrans" presStyleLbl="sibTrans1D1" presStyleIdx="4" presStyleCnt="6"/>
      <dgm:spPr/>
    </dgm:pt>
    <dgm:pt modelId="{D9F8F9C9-28CF-4969-BD1D-B8E0710E9526}" type="pres">
      <dgm:prSet presAssocID="{78931AB0-7E53-49BE-92F8-D7763DC63FB3}" presName="connectorText" presStyleLbl="sibTrans1D1" presStyleIdx="4" presStyleCnt="6"/>
      <dgm:spPr/>
    </dgm:pt>
    <dgm:pt modelId="{1224E2C8-F0F1-4438-93DE-279EAD8E5BC7}" type="pres">
      <dgm:prSet presAssocID="{E46B5E6B-FEED-4638-9774-7FD0F0F06F92}" presName="node" presStyleLbl="node1" presStyleIdx="5" presStyleCnt="7">
        <dgm:presLayoutVars>
          <dgm:bulletEnabled val="1"/>
        </dgm:presLayoutVars>
      </dgm:prSet>
      <dgm:spPr/>
    </dgm:pt>
    <dgm:pt modelId="{09A2689F-C760-4E6D-9378-51FF371D5F48}" type="pres">
      <dgm:prSet presAssocID="{7B75F92B-49B6-43C5-AB34-58817EA1C9E6}" presName="sibTrans" presStyleLbl="sibTrans1D1" presStyleIdx="5" presStyleCnt="6"/>
      <dgm:spPr/>
    </dgm:pt>
    <dgm:pt modelId="{BFA29000-A732-4B77-A8F5-A5BBA54A8CB4}" type="pres">
      <dgm:prSet presAssocID="{7B75F92B-49B6-43C5-AB34-58817EA1C9E6}" presName="connectorText" presStyleLbl="sibTrans1D1" presStyleIdx="5" presStyleCnt="6"/>
      <dgm:spPr/>
    </dgm:pt>
    <dgm:pt modelId="{4143F50B-BA9F-43AA-AC27-95ED80B68A2F}" type="pres">
      <dgm:prSet presAssocID="{E5520BA6-2874-4E76-A8AF-498E35607BD4}" presName="node" presStyleLbl="node1" presStyleIdx="6" presStyleCnt="7">
        <dgm:presLayoutVars>
          <dgm:bulletEnabled val="1"/>
        </dgm:presLayoutVars>
      </dgm:prSet>
      <dgm:spPr/>
    </dgm:pt>
  </dgm:ptLst>
  <dgm:cxnLst>
    <dgm:cxn modelId="{AF54680A-3490-4127-A5A6-B8C41AFAC9BD}" type="presOf" srcId="{793B5DFA-2526-413D-9AF9-D28902833EAE}" destId="{8DFB4D6B-4A99-4A70-8A71-6A823AF61DC1}" srcOrd="1" destOrd="0" presId="urn:microsoft.com/office/officeart/2005/8/layout/bProcess3"/>
    <dgm:cxn modelId="{CB48DD0D-A3EC-4541-A53D-CF2EF2F82EA4}" srcId="{E28BC4D1-C019-4D3E-B3E4-927536C1AE42}" destId="{E46B5E6B-FEED-4638-9774-7FD0F0F06F92}" srcOrd="5" destOrd="0" parTransId="{346C1916-976B-4167-952C-6881CEE63B63}" sibTransId="{7B75F92B-49B6-43C5-AB34-58817EA1C9E6}"/>
    <dgm:cxn modelId="{5C8AB212-CD44-44EE-B514-636C33DC8143}" type="presOf" srcId="{63910D51-D811-490D-BA5B-6A096B4BB670}" destId="{E1B435FE-FDC4-4C13-A4B7-B4DB25F1A278}" srcOrd="0" destOrd="0" presId="urn:microsoft.com/office/officeart/2005/8/layout/bProcess3"/>
    <dgm:cxn modelId="{1F468617-5CE1-411B-87E3-F82A5DBF41D8}" type="presOf" srcId="{E5520BA6-2874-4E76-A8AF-498E35607BD4}" destId="{4143F50B-BA9F-43AA-AC27-95ED80B68A2F}" srcOrd="0" destOrd="0" presId="urn:microsoft.com/office/officeart/2005/8/layout/bProcess3"/>
    <dgm:cxn modelId="{F0BA141C-5CC9-498B-BD00-B0FB08C18CA9}" srcId="{E28BC4D1-C019-4D3E-B3E4-927536C1AE42}" destId="{435D2ED6-E57C-46B1-AE24-3C71E99C3D60}" srcOrd="2" destOrd="0" parTransId="{0E5AD5F8-2D29-44D3-BE01-D82EE01F6107}" sibTransId="{793B5DFA-2526-413D-9AF9-D28902833EAE}"/>
    <dgm:cxn modelId="{A3749C2E-54C4-48E3-B256-F9569D00151D}" type="presOf" srcId="{BB8CDED7-FD85-4E8A-855A-8BDF00A149FA}" destId="{E89EAA33-7980-4684-8AFD-E688A87ABF9E}" srcOrd="0" destOrd="0" presId="urn:microsoft.com/office/officeart/2005/8/layout/bProcess3"/>
    <dgm:cxn modelId="{7D19D131-9AA1-4233-924D-CFE1AE57BB22}" type="presOf" srcId="{836F088A-E47D-4183-8C60-E800281BB047}" destId="{C37AAC54-8013-46AD-BE6B-C3B4844FDE67}" srcOrd="1" destOrd="0" presId="urn:microsoft.com/office/officeart/2005/8/layout/bProcess3"/>
    <dgm:cxn modelId="{3864043C-A328-4EA4-9BAE-26F4CF3607EA}" type="presOf" srcId="{22D87BC2-CEA0-41C3-904F-61465260009C}" destId="{03A51FA3-AF92-4FC9-BABB-221941AC7907}" srcOrd="0" destOrd="0" presId="urn:microsoft.com/office/officeart/2005/8/layout/bProcess3"/>
    <dgm:cxn modelId="{C26E563E-5C34-4EE1-9EE7-00BA9700482C}" srcId="{E28BC4D1-C019-4D3E-B3E4-927536C1AE42}" destId="{22D87BC2-CEA0-41C3-904F-61465260009C}" srcOrd="0" destOrd="0" parTransId="{D37AA63A-ED82-438C-AF12-8EFD2FB515D6}" sibTransId="{BB8CDED7-FD85-4E8A-855A-8BDF00A149FA}"/>
    <dgm:cxn modelId="{9E51423F-C0C9-4D00-97BF-9FB48E8AE026}" type="presOf" srcId="{BB8CDED7-FD85-4E8A-855A-8BDF00A149FA}" destId="{B1529D07-31D0-4326-8BF9-3F6EDFB52068}" srcOrd="1" destOrd="0" presId="urn:microsoft.com/office/officeart/2005/8/layout/bProcess3"/>
    <dgm:cxn modelId="{3D51715D-3127-4F51-AE5E-7A92C5401F72}" type="presOf" srcId="{836F088A-E47D-4183-8C60-E800281BB047}" destId="{B3A3114B-FD40-420A-9B75-D2BDFD5C9068}" srcOrd="0" destOrd="0" presId="urn:microsoft.com/office/officeart/2005/8/layout/bProcess3"/>
    <dgm:cxn modelId="{0052144E-013A-491D-BDCF-47F56A4CA5FF}" type="presOf" srcId="{7B75F92B-49B6-43C5-AB34-58817EA1C9E6}" destId="{BFA29000-A732-4B77-A8F5-A5BBA54A8CB4}" srcOrd="1" destOrd="0" presId="urn:microsoft.com/office/officeart/2005/8/layout/bProcess3"/>
    <dgm:cxn modelId="{590D2851-56A9-4132-822D-BA21FE9C8553}" type="presOf" srcId="{73219FDD-E5A1-44CF-A6FB-5E2CE09A0CF7}" destId="{9CAA0801-31BF-4DEB-9191-4626893EA54C}" srcOrd="0" destOrd="0" presId="urn:microsoft.com/office/officeart/2005/8/layout/bProcess3"/>
    <dgm:cxn modelId="{45937076-76C0-4F9F-AA50-5E61A187D4B2}" type="presOf" srcId="{7B75F92B-49B6-43C5-AB34-58817EA1C9E6}" destId="{09A2689F-C760-4E6D-9378-51FF371D5F48}" srcOrd="0" destOrd="0" presId="urn:microsoft.com/office/officeart/2005/8/layout/bProcess3"/>
    <dgm:cxn modelId="{659F1A7E-F213-4B35-BDEF-605020B545EC}" type="presOf" srcId="{73219FDD-E5A1-44CF-A6FB-5E2CE09A0CF7}" destId="{B0787747-C14A-48D9-A1A0-75BAF5F4D381}" srcOrd="1" destOrd="0" presId="urn:microsoft.com/office/officeart/2005/8/layout/bProcess3"/>
    <dgm:cxn modelId="{615DFF7F-5EA4-4B22-8531-B7F30D83B523}" type="presOf" srcId="{78931AB0-7E53-49BE-92F8-D7763DC63FB3}" destId="{D9F8F9C9-28CF-4969-BD1D-B8E0710E9526}" srcOrd="1" destOrd="0" presId="urn:microsoft.com/office/officeart/2005/8/layout/bProcess3"/>
    <dgm:cxn modelId="{2F848685-F5FC-4827-9A60-7703E384E25F}" type="presOf" srcId="{E28BC4D1-C019-4D3E-B3E4-927536C1AE42}" destId="{97AFD7A0-9DD9-4102-B936-A02ACE897202}" srcOrd="0" destOrd="0" presId="urn:microsoft.com/office/officeart/2005/8/layout/bProcess3"/>
    <dgm:cxn modelId="{A4EA9EAB-D69B-44B9-9096-EC884F73094E}" type="presOf" srcId="{793B5DFA-2526-413D-9AF9-D28902833EAE}" destId="{DC389897-9BBA-4297-9132-714D62A2AFFE}" srcOrd="0" destOrd="0" presId="urn:microsoft.com/office/officeart/2005/8/layout/bProcess3"/>
    <dgm:cxn modelId="{743528B1-50FA-41D2-AC9E-204103729A56}" type="presOf" srcId="{435D2ED6-E57C-46B1-AE24-3C71E99C3D60}" destId="{E836C2F3-2949-4730-B2DD-1550051C7F75}" srcOrd="0" destOrd="0" presId="urn:microsoft.com/office/officeart/2005/8/layout/bProcess3"/>
    <dgm:cxn modelId="{8FF062B2-CBCB-4B8F-9C04-8F2C741CED9F}" srcId="{E28BC4D1-C019-4D3E-B3E4-927536C1AE42}" destId="{E62E6F1A-78A3-4AB7-9E63-295AE3D20E25}" srcOrd="4" destOrd="0" parTransId="{CF67D6EF-0D54-40E4-B1A1-A35DA8D1DEDB}" sibTransId="{78931AB0-7E53-49BE-92F8-D7763DC63FB3}"/>
    <dgm:cxn modelId="{F00C96B9-483E-43AE-BF4B-9E8BA584F3ED}" type="presOf" srcId="{E62E6F1A-78A3-4AB7-9E63-295AE3D20E25}" destId="{5935F20E-A93E-4546-B52F-34D587BC167F}" srcOrd="0" destOrd="0" presId="urn:microsoft.com/office/officeart/2005/8/layout/bProcess3"/>
    <dgm:cxn modelId="{D8620BC0-CE1F-4A08-812B-B96C1A0799D8}" type="presOf" srcId="{78931AB0-7E53-49BE-92F8-D7763DC63FB3}" destId="{E95EB400-C013-46C8-B264-FB8B0AF00939}" srcOrd="0" destOrd="0" presId="urn:microsoft.com/office/officeart/2005/8/layout/bProcess3"/>
    <dgm:cxn modelId="{CCE6D1D9-3F6F-4CA2-84EE-2D9157E24771}" type="presOf" srcId="{6C4E00FE-183B-4990-8DCB-7DDABDBC9D0C}" destId="{28512947-5A19-49C4-A1B7-5178B204D2A1}" srcOrd="0" destOrd="0" presId="urn:microsoft.com/office/officeart/2005/8/layout/bProcess3"/>
    <dgm:cxn modelId="{4F5241E1-8EE2-4F7F-B919-9A4BE1B1921E}" srcId="{E28BC4D1-C019-4D3E-B3E4-927536C1AE42}" destId="{63910D51-D811-490D-BA5B-6A096B4BB670}" srcOrd="3" destOrd="0" parTransId="{973E42A6-F81D-42C2-A2B4-938FA4675FCC}" sibTransId="{73219FDD-E5A1-44CF-A6FB-5E2CE09A0CF7}"/>
    <dgm:cxn modelId="{EBB8EFE5-ACEB-4591-A1F9-355CD5468C08}" type="presOf" srcId="{E46B5E6B-FEED-4638-9774-7FD0F0F06F92}" destId="{1224E2C8-F0F1-4438-93DE-279EAD8E5BC7}" srcOrd="0" destOrd="0" presId="urn:microsoft.com/office/officeart/2005/8/layout/bProcess3"/>
    <dgm:cxn modelId="{842CB9EA-A979-4ABC-AC3B-6154CEFFBA10}" srcId="{E28BC4D1-C019-4D3E-B3E4-927536C1AE42}" destId="{6C4E00FE-183B-4990-8DCB-7DDABDBC9D0C}" srcOrd="1" destOrd="0" parTransId="{A440FE8F-9EE8-4915-A10D-F4ABC2D70E08}" sibTransId="{836F088A-E47D-4183-8C60-E800281BB047}"/>
    <dgm:cxn modelId="{4D937FF1-73DD-4349-BC8D-CA34B1716A57}" srcId="{E28BC4D1-C019-4D3E-B3E4-927536C1AE42}" destId="{E5520BA6-2874-4E76-A8AF-498E35607BD4}" srcOrd="6" destOrd="0" parTransId="{EDA96877-DC46-4FB6-859B-A51D7F287C50}" sibTransId="{8EBC8F8B-50CF-44F4-9609-AB5FEC4D174B}"/>
    <dgm:cxn modelId="{9D119ED9-ECBD-4E08-B633-0CA63449BF7D}" type="presParOf" srcId="{97AFD7A0-9DD9-4102-B936-A02ACE897202}" destId="{03A51FA3-AF92-4FC9-BABB-221941AC7907}" srcOrd="0" destOrd="0" presId="urn:microsoft.com/office/officeart/2005/8/layout/bProcess3"/>
    <dgm:cxn modelId="{2A3A2175-9BAF-4718-AC17-1C5E03133A7F}" type="presParOf" srcId="{97AFD7A0-9DD9-4102-B936-A02ACE897202}" destId="{E89EAA33-7980-4684-8AFD-E688A87ABF9E}" srcOrd="1" destOrd="0" presId="urn:microsoft.com/office/officeart/2005/8/layout/bProcess3"/>
    <dgm:cxn modelId="{46ED34A7-E775-4186-9DBE-1B306ECBDEEC}" type="presParOf" srcId="{E89EAA33-7980-4684-8AFD-E688A87ABF9E}" destId="{B1529D07-31D0-4326-8BF9-3F6EDFB52068}" srcOrd="0" destOrd="0" presId="urn:microsoft.com/office/officeart/2005/8/layout/bProcess3"/>
    <dgm:cxn modelId="{47108284-D645-4EC8-AB00-82D183110438}" type="presParOf" srcId="{97AFD7A0-9DD9-4102-B936-A02ACE897202}" destId="{28512947-5A19-49C4-A1B7-5178B204D2A1}" srcOrd="2" destOrd="0" presId="urn:microsoft.com/office/officeart/2005/8/layout/bProcess3"/>
    <dgm:cxn modelId="{5866CBB9-D206-4CCB-9BE4-516644BB7A77}" type="presParOf" srcId="{97AFD7A0-9DD9-4102-B936-A02ACE897202}" destId="{B3A3114B-FD40-420A-9B75-D2BDFD5C9068}" srcOrd="3" destOrd="0" presId="urn:microsoft.com/office/officeart/2005/8/layout/bProcess3"/>
    <dgm:cxn modelId="{78B84C92-D51A-4AFC-8880-A0C2A2A3D439}" type="presParOf" srcId="{B3A3114B-FD40-420A-9B75-D2BDFD5C9068}" destId="{C37AAC54-8013-46AD-BE6B-C3B4844FDE67}" srcOrd="0" destOrd="0" presId="urn:microsoft.com/office/officeart/2005/8/layout/bProcess3"/>
    <dgm:cxn modelId="{D54F45B3-EADF-4A24-AF64-9FF54C05E96D}" type="presParOf" srcId="{97AFD7A0-9DD9-4102-B936-A02ACE897202}" destId="{E836C2F3-2949-4730-B2DD-1550051C7F75}" srcOrd="4" destOrd="0" presId="urn:microsoft.com/office/officeart/2005/8/layout/bProcess3"/>
    <dgm:cxn modelId="{775C5C9C-5867-4E5D-8A2C-132F5B36BCDC}" type="presParOf" srcId="{97AFD7A0-9DD9-4102-B936-A02ACE897202}" destId="{DC389897-9BBA-4297-9132-714D62A2AFFE}" srcOrd="5" destOrd="0" presId="urn:microsoft.com/office/officeart/2005/8/layout/bProcess3"/>
    <dgm:cxn modelId="{6CB048EA-3ED3-4019-9444-5F34775312B9}" type="presParOf" srcId="{DC389897-9BBA-4297-9132-714D62A2AFFE}" destId="{8DFB4D6B-4A99-4A70-8A71-6A823AF61DC1}" srcOrd="0" destOrd="0" presId="urn:microsoft.com/office/officeart/2005/8/layout/bProcess3"/>
    <dgm:cxn modelId="{47B0EAAC-EC3F-47FB-954E-9CACC1A15320}" type="presParOf" srcId="{97AFD7A0-9DD9-4102-B936-A02ACE897202}" destId="{E1B435FE-FDC4-4C13-A4B7-B4DB25F1A278}" srcOrd="6" destOrd="0" presId="urn:microsoft.com/office/officeart/2005/8/layout/bProcess3"/>
    <dgm:cxn modelId="{7F24E3FF-9977-4FE1-A5AB-687E3281D0DD}" type="presParOf" srcId="{97AFD7A0-9DD9-4102-B936-A02ACE897202}" destId="{9CAA0801-31BF-4DEB-9191-4626893EA54C}" srcOrd="7" destOrd="0" presId="urn:microsoft.com/office/officeart/2005/8/layout/bProcess3"/>
    <dgm:cxn modelId="{B1E2ACA6-874F-4A8D-8C49-486CA3FD74C3}" type="presParOf" srcId="{9CAA0801-31BF-4DEB-9191-4626893EA54C}" destId="{B0787747-C14A-48D9-A1A0-75BAF5F4D381}" srcOrd="0" destOrd="0" presId="urn:microsoft.com/office/officeart/2005/8/layout/bProcess3"/>
    <dgm:cxn modelId="{032D43C1-DA76-421A-B040-3E6435211381}" type="presParOf" srcId="{97AFD7A0-9DD9-4102-B936-A02ACE897202}" destId="{5935F20E-A93E-4546-B52F-34D587BC167F}" srcOrd="8" destOrd="0" presId="urn:microsoft.com/office/officeart/2005/8/layout/bProcess3"/>
    <dgm:cxn modelId="{70230DE9-FE65-4C68-8801-0E369809C540}" type="presParOf" srcId="{97AFD7A0-9DD9-4102-B936-A02ACE897202}" destId="{E95EB400-C013-46C8-B264-FB8B0AF00939}" srcOrd="9" destOrd="0" presId="urn:microsoft.com/office/officeart/2005/8/layout/bProcess3"/>
    <dgm:cxn modelId="{F3F730B0-59D7-4E61-9AA0-4AAD8720D2F7}" type="presParOf" srcId="{E95EB400-C013-46C8-B264-FB8B0AF00939}" destId="{D9F8F9C9-28CF-4969-BD1D-B8E0710E9526}" srcOrd="0" destOrd="0" presId="urn:microsoft.com/office/officeart/2005/8/layout/bProcess3"/>
    <dgm:cxn modelId="{FE42399C-6E23-4A1A-9E7A-DC7505F37FA6}" type="presParOf" srcId="{97AFD7A0-9DD9-4102-B936-A02ACE897202}" destId="{1224E2C8-F0F1-4438-93DE-279EAD8E5BC7}" srcOrd="10" destOrd="0" presId="urn:microsoft.com/office/officeart/2005/8/layout/bProcess3"/>
    <dgm:cxn modelId="{091C6973-7613-4C0E-9E8A-47F52F7F2816}" type="presParOf" srcId="{97AFD7A0-9DD9-4102-B936-A02ACE897202}" destId="{09A2689F-C760-4E6D-9378-51FF371D5F48}" srcOrd="11" destOrd="0" presId="urn:microsoft.com/office/officeart/2005/8/layout/bProcess3"/>
    <dgm:cxn modelId="{6C536C63-0C11-4289-9544-C234126A2AB0}" type="presParOf" srcId="{09A2689F-C760-4E6D-9378-51FF371D5F48}" destId="{BFA29000-A732-4B77-A8F5-A5BBA54A8CB4}" srcOrd="0" destOrd="0" presId="urn:microsoft.com/office/officeart/2005/8/layout/bProcess3"/>
    <dgm:cxn modelId="{0CB6ABEE-10AA-41D5-8FC1-ADFD8D19CF74}" type="presParOf" srcId="{97AFD7A0-9DD9-4102-B936-A02ACE897202}" destId="{4143F50B-BA9F-43AA-AC27-95ED80B68A2F}"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DC7F0-EE97-4BCC-A013-4CC398F72CA9}">
      <dsp:nvSpPr>
        <dsp:cNvPr id="0" name=""/>
        <dsp:cNvSpPr/>
      </dsp:nvSpPr>
      <dsp:spPr>
        <a:xfrm>
          <a:off x="1676" y="2090291"/>
          <a:ext cx="5211209" cy="1948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IN" sz="5700" kern="1200" dirty="0"/>
            <a:t>Unified Dataset</a:t>
          </a:r>
        </a:p>
      </dsp:txBody>
      <dsp:txXfrm>
        <a:off x="58740" y="2147355"/>
        <a:ext cx="5097081" cy="1834180"/>
      </dsp:txXfrm>
    </dsp:sp>
    <dsp:sp modelId="{DDCF9E02-1017-47E1-A398-BFEE1746C66B}">
      <dsp:nvSpPr>
        <dsp:cNvPr id="0" name=""/>
        <dsp:cNvSpPr/>
      </dsp:nvSpPr>
      <dsp:spPr>
        <a:xfrm>
          <a:off x="842" y="576"/>
          <a:ext cx="1225590" cy="19483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SpaceX API</a:t>
          </a:r>
        </a:p>
      </dsp:txBody>
      <dsp:txXfrm>
        <a:off x="36738" y="36472"/>
        <a:ext cx="1153798" cy="1876516"/>
      </dsp:txXfrm>
    </dsp:sp>
    <dsp:sp modelId="{4ECCB2F7-7857-47D9-B203-487918E567FA}">
      <dsp:nvSpPr>
        <dsp:cNvPr id="0" name=""/>
        <dsp:cNvSpPr/>
      </dsp:nvSpPr>
      <dsp:spPr>
        <a:xfrm>
          <a:off x="1329382" y="576"/>
          <a:ext cx="1225590" cy="19483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CSV Files</a:t>
          </a:r>
        </a:p>
      </dsp:txBody>
      <dsp:txXfrm>
        <a:off x="1365278" y="36472"/>
        <a:ext cx="1153798" cy="1876516"/>
      </dsp:txXfrm>
    </dsp:sp>
    <dsp:sp modelId="{C5F4F4E2-B812-4B9C-8CBA-9467C194D56D}">
      <dsp:nvSpPr>
        <dsp:cNvPr id="0" name=""/>
        <dsp:cNvSpPr/>
      </dsp:nvSpPr>
      <dsp:spPr>
        <a:xfrm>
          <a:off x="2657922" y="576"/>
          <a:ext cx="1225590" cy="19483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Web Scraping</a:t>
          </a:r>
        </a:p>
      </dsp:txBody>
      <dsp:txXfrm>
        <a:off x="2693818" y="36472"/>
        <a:ext cx="1153798" cy="1876516"/>
      </dsp:txXfrm>
    </dsp:sp>
    <dsp:sp modelId="{7286EB27-6E62-4A37-802B-BAD1CACB2E99}">
      <dsp:nvSpPr>
        <dsp:cNvPr id="0" name=""/>
        <dsp:cNvSpPr/>
      </dsp:nvSpPr>
      <dsp:spPr>
        <a:xfrm>
          <a:off x="3986462" y="576"/>
          <a:ext cx="1225590" cy="19483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Data Cleaning &amp; Processing</a:t>
          </a:r>
          <a:endParaRPr lang="en-IN" sz="1700" kern="1200" dirty="0"/>
        </a:p>
      </dsp:txBody>
      <dsp:txXfrm>
        <a:off x="4022358" y="36472"/>
        <a:ext cx="1153798" cy="18765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E1B46-245C-4010-A854-AC6AC0AD7F95}">
      <dsp:nvSpPr>
        <dsp:cNvPr id="0" name=""/>
        <dsp:cNvSpPr/>
      </dsp:nvSpPr>
      <dsp:spPr>
        <a:xfrm>
          <a:off x="1968363" y="1695518"/>
          <a:ext cx="1373686" cy="13736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IN" sz="2000" kern="1200" dirty="0"/>
            <a:t>Data Wrangling</a:t>
          </a:r>
        </a:p>
      </dsp:txBody>
      <dsp:txXfrm>
        <a:off x="2035421" y="1762576"/>
        <a:ext cx="1239570" cy="1239570"/>
      </dsp:txXfrm>
    </dsp:sp>
    <dsp:sp modelId="{A2A943A6-61FD-4015-AE10-277716FA2703}">
      <dsp:nvSpPr>
        <dsp:cNvPr id="0" name=""/>
        <dsp:cNvSpPr/>
      </dsp:nvSpPr>
      <dsp:spPr>
        <a:xfrm rot="16200000">
          <a:off x="2290795" y="1331106"/>
          <a:ext cx="728822" cy="0"/>
        </a:xfrm>
        <a:custGeom>
          <a:avLst/>
          <a:gdLst/>
          <a:ahLst/>
          <a:cxnLst/>
          <a:rect l="0" t="0" r="0" b="0"/>
          <a:pathLst>
            <a:path>
              <a:moveTo>
                <a:pt x="0" y="0"/>
              </a:moveTo>
              <a:lnTo>
                <a:pt x="72882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9D08B0-FA5A-4F3D-8579-3DC38B696E28}">
      <dsp:nvSpPr>
        <dsp:cNvPr id="0" name=""/>
        <dsp:cNvSpPr/>
      </dsp:nvSpPr>
      <dsp:spPr>
        <a:xfrm>
          <a:off x="2195022" y="46325"/>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it-IT" sz="1500" kern="1200" dirty="0"/>
            <a:t>Raw SpaceX API Data &amp; CSVs</a:t>
          </a:r>
          <a:endParaRPr lang="en-IN" sz="1500" kern="1200" dirty="0"/>
        </a:p>
      </dsp:txBody>
      <dsp:txXfrm>
        <a:off x="2239951" y="91254"/>
        <a:ext cx="830511" cy="830511"/>
      </dsp:txXfrm>
    </dsp:sp>
    <dsp:sp modelId="{58750B8A-5F59-4512-BE92-CC0BC3AABE02}">
      <dsp:nvSpPr>
        <dsp:cNvPr id="0" name=""/>
        <dsp:cNvSpPr/>
      </dsp:nvSpPr>
      <dsp:spPr>
        <a:xfrm rot="19285714">
          <a:off x="3297462" y="1707197"/>
          <a:ext cx="408747" cy="0"/>
        </a:xfrm>
        <a:custGeom>
          <a:avLst/>
          <a:gdLst/>
          <a:ahLst/>
          <a:cxnLst/>
          <a:rect l="0" t="0" r="0" b="0"/>
          <a:pathLst>
            <a:path>
              <a:moveTo>
                <a:pt x="0" y="0"/>
              </a:moveTo>
              <a:lnTo>
                <a:pt x="4087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72A177-607F-462B-AC35-0EDA8001966C}">
      <dsp:nvSpPr>
        <dsp:cNvPr id="0" name=""/>
        <dsp:cNvSpPr/>
      </dsp:nvSpPr>
      <dsp:spPr>
        <a:xfrm>
          <a:off x="3661621" y="752602"/>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dirty="0"/>
            <a:t> Load into Pandas </a:t>
          </a:r>
          <a:r>
            <a:rPr lang="en-IN" sz="1200" kern="1200" dirty="0" err="1"/>
            <a:t>DataFrame</a:t>
          </a:r>
          <a:endParaRPr lang="en-IN" sz="1200" kern="1200" dirty="0"/>
        </a:p>
      </dsp:txBody>
      <dsp:txXfrm>
        <a:off x="3706550" y="797531"/>
        <a:ext cx="830511" cy="830511"/>
      </dsp:txXfrm>
    </dsp:sp>
    <dsp:sp modelId="{2FC193B0-10FB-4AFD-A216-A1E5E49E89CB}">
      <dsp:nvSpPr>
        <dsp:cNvPr id="0" name=""/>
        <dsp:cNvSpPr/>
      </dsp:nvSpPr>
      <dsp:spPr>
        <a:xfrm rot="771429">
          <a:off x="3333283" y="2616936"/>
          <a:ext cx="699324" cy="0"/>
        </a:xfrm>
        <a:custGeom>
          <a:avLst/>
          <a:gdLst/>
          <a:ahLst/>
          <a:cxnLst/>
          <a:rect l="0" t="0" r="0" b="0"/>
          <a:pathLst>
            <a:path>
              <a:moveTo>
                <a:pt x="0" y="0"/>
              </a:moveTo>
              <a:lnTo>
                <a:pt x="69932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746956-2E48-472D-B820-3C25B53690A2}">
      <dsp:nvSpPr>
        <dsp:cNvPr id="0" name=""/>
        <dsp:cNvSpPr/>
      </dsp:nvSpPr>
      <dsp:spPr>
        <a:xfrm>
          <a:off x="4023841" y="2339592"/>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IN" sz="1500" kern="1200" dirty="0"/>
            <a:t> Identify Missing / Invalid Data</a:t>
          </a:r>
        </a:p>
      </dsp:txBody>
      <dsp:txXfrm>
        <a:off x="4068770" y="2384521"/>
        <a:ext cx="830511" cy="830511"/>
      </dsp:txXfrm>
    </dsp:sp>
    <dsp:sp modelId="{F6FB269A-9515-4147-B222-E8BDA6568736}">
      <dsp:nvSpPr>
        <dsp:cNvPr id="0" name=""/>
        <dsp:cNvSpPr/>
      </dsp:nvSpPr>
      <dsp:spPr>
        <a:xfrm rot="3857143">
          <a:off x="2815361" y="3340732"/>
          <a:ext cx="602745" cy="0"/>
        </a:xfrm>
        <a:custGeom>
          <a:avLst/>
          <a:gdLst/>
          <a:ahLst/>
          <a:cxnLst/>
          <a:rect l="0" t="0" r="0" b="0"/>
          <a:pathLst>
            <a:path>
              <a:moveTo>
                <a:pt x="0" y="0"/>
              </a:moveTo>
              <a:lnTo>
                <a:pt x="60274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C5194-575D-499F-9F96-8BB8A304CC99}">
      <dsp:nvSpPr>
        <dsp:cNvPr id="0" name=""/>
        <dsp:cNvSpPr/>
      </dsp:nvSpPr>
      <dsp:spPr>
        <a:xfrm>
          <a:off x="3008923" y="3612259"/>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dirty="0"/>
            <a:t> Clean &amp; Standardize Columns</a:t>
          </a:r>
        </a:p>
      </dsp:txBody>
      <dsp:txXfrm>
        <a:off x="3053852" y="3657188"/>
        <a:ext cx="830511" cy="830511"/>
      </dsp:txXfrm>
    </dsp:sp>
    <dsp:sp modelId="{7DAEFDAB-10D8-43F2-88FC-4B781F691948}">
      <dsp:nvSpPr>
        <dsp:cNvPr id="0" name=""/>
        <dsp:cNvSpPr/>
      </dsp:nvSpPr>
      <dsp:spPr>
        <a:xfrm rot="6942857">
          <a:off x="1892306" y="3340732"/>
          <a:ext cx="602745" cy="0"/>
        </a:xfrm>
        <a:custGeom>
          <a:avLst/>
          <a:gdLst/>
          <a:ahLst/>
          <a:cxnLst/>
          <a:rect l="0" t="0" r="0" b="0"/>
          <a:pathLst>
            <a:path>
              <a:moveTo>
                <a:pt x="0" y="0"/>
              </a:moveTo>
              <a:lnTo>
                <a:pt x="60274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CC5EC6-D0FF-4C7C-B59E-59D9520A6ACD}">
      <dsp:nvSpPr>
        <dsp:cNvPr id="0" name=""/>
        <dsp:cNvSpPr/>
      </dsp:nvSpPr>
      <dsp:spPr>
        <a:xfrm>
          <a:off x="1381120" y="3612259"/>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IN" sz="1600" kern="1200" dirty="0"/>
            <a:t> Convert Data Types</a:t>
          </a:r>
        </a:p>
      </dsp:txBody>
      <dsp:txXfrm>
        <a:off x="1426049" y="3657188"/>
        <a:ext cx="830511" cy="830511"/>
      </dsp:txXfrm>
    </dsp:sp>
    <dsp:sp modelId="{2486A426-F198-44FC-8F4D-724595ECFB0C}">
      <dsp:nvSpPr>
        <dsp:cNvPr id="0" name=""/>
        <dsp:cNvSpPr/>
      </dsp:nvSpPr>
      <dsp:spPr>
        <a:xfrm rot="10028571">
          <a:off x="1277805" y="2616936"/>
          <a:ext cx="699324" cy="0"/>
        </a:xfrm>
        <a:custGeom>
          <a:avLst/>
          <a:gdLst/>
          <a:ahLst/>
          <a:cxnLst/>
          <a:rect l="0" t="0" r="0" b="0"/>
          <a:pathLst>
            <a:path>
              <a:moveTo>
                <a:pt x="0" y="0"/>
              </a:moveTo>
              <a:lnTo>
                <a:pt x="69932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ABC4FE-6014-4F95-A7F8-7DBBEAFD5B6F}">
      <dsp:nvSpPr>
        <dsp:cNvPr id="0" name=""/>
        <dsp:cNvSpPr/>
      </dsp:nvSpPr>
      <dsp:spPr>
        <a:xfrm>
          <a:off x="366202" y="2339592"/>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IN" sz="1100" kern="1200" dirty="0"/>
            <a:t> Feature Engineering (Derived Columns)</a:t>
          </a:r>
        </a:p>
      </dsp:txBody>
      <dsp:txXfrm>
        <a:off x="411131" y="2384521"/>
        <a:ext cx="830511" cy="830511"/>
      </dsp:txXfrm>
    </dsp:sp>
    <dsp:sp modelId="{05B771AA-B8A5-4B00-9B5F-24ED62E18DC4}">
      <dsp:nvSpPr>
        <dsp:cNvPr id="0" name=""/>
        <dsp:cNvSpPr/>
      </dsp:nvSpPr>
      <dsp:spPr>
        <a:xfrm rot="13114286">
          <a:off x="1604204" y="1707197"/>
          <a:ext cx="408747" cy="0"/>
        </a:xfrm>
        <a:custGeom>
          <a:avLst/>
          <a:gdLst/>
          <a:ahLst/>
          <a:cxnLst/>
          <a:rect l="0" t="0" r="0" b="0"/>
          <a:pathLst>
            <a:path>
              <a:moveTo>
                <a:pt x="0" y="0"/>
              </a:moveTo>
              <a:lnTo>
                <a:pt x="4087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B8AAF7-F33A-406F-8F37-A0623BE94DBC}">
      <dsp:nvSpPr>
        <dsp:cNvPr id="0" name=""/>
        <dsp:cNvSpPr/>
      </dsp:nvSpPr>
      <dsp:spPr>
        <a:xfrm>
          <a:off x="728422" y="752602"/>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IN" sz="1700" kern="1200" dirty="0"/>
            <a:t> Export </a:t>
          </a:r>
          <a:r>
            <a:rPr lang="en-IN" sz="1700" kern="1200"/>
            <a:t>Clean Dataset</a:t>
          </a:r>
          <a:endParaRPr lang="en-IN" sz="1700" kern="1200" dirty="0"/>
        </a:p>
      </dsp:txBody>
      <dsp:txXfrm>
        <a:off x="773351" y="797531"/>
        <a:ext cx="830511" cy="830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EAA33-7980-4684-8AFD-E688A87ABF9E}">
      <dsp:nvSpPr>
        <dsp:cNvPr id="0" name=""/>
        <dsp:cNvSpPr/>
      </dsp:nvSpPr>
      <dsp:spPr>
        <a:xfrm>
          <a:off x="2333195" y="402092"/>
          <a:ext cx="345159" cy="91440"/>
        </a:xfrm>
        <a:custGeom>
          <a:avLst/>
          <a:gdLst/>
          <a:ahLst/>
          <a:cxnLst/>
          <a:rect l="0" t="0" r="0" b="0"/>
          <a:pathLst>
            <a:path>
              <a:moveTo>
                <a:pt x="0" y="45720"/>
              </a:moveTo>
              <a:lnTo>
                <a:pt x="189679" y="45720"/>
              </a:lnTo>
              <a:lnTo>
                <a:pt x="189679" y="46100"/>
              </a:lnTo>
              <a:lnTo>
                <a:pt x="345159" y="4610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96381" y="446096"/>
        <a:ext cx="18787" cy="3433"/>
      </dsp:txXfrm>
    </dsp:sp>
    <dsp:sp modelId="{03A51FA3-AF92-4FC9-BABB-221941AC7907}">
      <dsp:nvSpPr>
        <dsp:cNvPr id="0" name=""/>
        <dsp:cNvSpPr/>
      </dsp:nvSpPr>
      <dsp:spPr>
        <a:xfrm>
          <a:off x="842286" y="0"/>
          <a:ext cx="1492709" cy="89562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Cleaned Dataset</a:t>
          </a:r>
        </a:p>
      </dsp:txBody>
      <dsp:txXfrm>
        <a:off x="842286" y="0"/>
        <a:ext cx="1492709" cy="895625"/>
      </dsp:txXfrm>
    </dsp:sp>
    <dsp:sp modelId="{B3A3114B-FD40-420A-9B75-D2BDFD5C9068}">
      <dsp:nvSpPr>
        <dsp:cNvPr id="0" name=""/>
        <dsp:cNvSpPr/>
      </dsp:nvSpPr>
      <dsp:spPr>
        <a:xfrm>
          <a:off x="1621077" y="894205"/>
          <a:ext cx="1836032" cy="312723"/>
        </a:xfrm>
        <a:custGeom>
          <a:avLst/>
          <a:gdLst/>
          <a:ahLst/>
          <a:cxnLst/>
          <a:rect l="0" t="0" r="0" b="0"/>
          <a:pathLst>
            <a:path>
              <a:moveTo>
                <a:pt x="1836032" y="0"/>
              </a:moveTo>
              <a:lnTo>
                <a:pt x="1836032" y="173461"/>
              </a:lnTo>
              <a:lnTo>
                <a:pt x="0" y="173461"/>
              </a:lnTo>
              <a:lnTo>
                <a:pt x="0" y="312723"/>
              </a:lnTo>
            </a:path>
          </a:pathLst>
        </a:custGeom>
        <a:noFill/>
        <a:ln w="6350" cap="flat" cmpd="sng" algn="ctr">
          <a:solidFill>
            <a:schemeClr val="accent5">
              <a:hueOff val="-1351709"/>
              <a:satOff val="-3484"/>
              <a:lumOff val="-2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92397" y="1048850"/>
        <a:ext cx="93392" cy="3433"/>
      </dsp:txXfrm>
    </dsp:sp>
    <dsp:sp modelId="{28512947-5A19-49C4-A1B7-5178B204D2A1}">
      <dsp:nvSpPr>
        <dsp:cNvPr id="0" name=""/>
        <dsp:cNvSpPr/>
      </dsp:nvSpPr>
      <dsp:spPr>
        <a:xfrm>
          <a:off x="2710755" y="380"/>
          <a:ext cx="1492709" cy="895625"/>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Feature Selection &amp; Encoding</a:t>
          </a:r>
        </a:p>
      </dsp:txBody>
      <dsp:txXfrm>
        <a:off x="2710755" y="380"/>
        <a:ext cx="1492709" cy="895625"/>
      </dsp:txXfrm>
    </dsp:sp>
    <dsp:sp modelId="{DC389897-9BBA-4297-9132-714D62A2AFFE}">
      <dsp:nvSpPr>
        <dsp:cNvPr id="0" name=""/>
        <dsp:cNvSpPr/>
      </dsp:nvSpPr>
      <dsp:spPr>
        <a:xfrm>
          <a:off x="2365631" y="1641421"/>
          <a:ext cx="312723" cy="91440"/>
        </a:xfrm>
        <a:custGeom>
          <a:avLst/>
          <a:gdLst/>
          <a:ahLst/>
          <a:cxnLst/>
          <a:rect l="0" t="0" r="0" b="0"/>
          <a:pathLst>
            <a:path>
              <a:moveTo>
                <a:pt x="0" y="45720"/>
              </a:moveTo>
              <a:lnTo>
                <a:pt x="312723" y="45720"/>
              </a:lnTo>
            </a:path>
          </a:pathLst>
        </a:custGeom>
        <a:noFill/>
        <a:ln w="6350" cap="flat" cmpd="sng" algn="ctr">
          <a:solidFill>
            <a:schemeClr val="accent5">
              <a:hueOff val="-2703417"/>
              <a:satOff val="-6968"/>
              <a:lumOff val="-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13410" y="1685425"/>
        <a:ext cx="17166" cy="3433"/>
      </dsp:txXfrm>
    </dsp:sp>
    <dsp:sp modelId="{E836C2F3-2949-4730-B2DD-1550051C7F75}">
      <dsp:nvSpPr>
        <dsp:cNvPr id="0" name=""/>
        <dsp:cNvSpPr/>
      </dsp:nvSpPr>
      <dsp:spPr>
        <a:xfrm>
          <a:off x="874722" y="1239328"/>
          <a:ext cx="1492709" cy="895625"/>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Train-Test Split</a:t>
          </a:r>
        </a:p>
      </dsp:txBody>
      <dsp:txXfrm>
        <a:off x="874722" y="1239328"/>
        <a:ext cx="1492709" cy="895625"/>
      </dsp:txXfrm>
    </dsp:sp>
    <dsp:sp modelId="{9CAA0801-31BF-4DEB-9191-4626893EA54C}">
      <dsp:nvSpPr>
        <dsp:cNvPr id="0" name=""/>
        <dsp:cNvSpPr/>
      </dsp:nvSpPr>
      <dsp:spPr>
        <a:xfrm>
          <a:off x="1621077" y="2133154"/>
          <a:ext cx="1836032" cy="312723"/>
        </a:xfrm>
        <a:custGeom>
          <a:avLst/>
          <a:gdLst/>
          <a:ahLst/>
          <a:cxnLst/>
          <a:rect l="0" t="0" r="0" b="0"/>
          <a:pathLst>
            <a:path>
              <a:moveTo>
                <a:pt x="1836032" y="0"/>
              </a:moveTo>
              <a:lnTo>
                <a:pt x="1836032" y="173461"/>
              </a:lnTo>
              <a:lnTo>
                <a:pt x="0" y="173461"/>
              </a:lnTo>
              <a:lnTo>
                <a:pt x="0" y="312723"/>
              </a:lnTo>
            </a:path>
          </a:pathLst>
        </a:custGeom>
        <a:noFill/>
        <a:ln w="6350" cap="flat" cmpd="sng" algn="ctr">
          <a:solidFill>
            <a:schemeClr val="accent5">
              <a:hueOff val="-4055126"/>
              <a:satOff val="-10451"/>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92397" y="2287799"/>
        <a:ext cx="93392" cy="3433"/>
      </dsp:txXfrm>
    </dsp:sp>
    <dsp:sp modelId="{E1B435FE-FDC4-4C13-A4B7-B4DB25F1A278}">
      <dsp:nvSpPr>
        <dsp:cNvPr id="0" name=""/>
        <dsp:cNvSpPr/>
      </dsp:nvSpPr>
      <dsp:spPr>
        <a:xfrm>
          <a:off x="2710755" y="1239328"/>
          <a:ext cx="1492709" cy="89562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Model Training (LR, SVM, DT, KNN)</a:t>
          </a:r>
        </a:p>
      </dsp:txBody>
      <dsp:txXfrm>
        <a:off x="2710755" y="1239328"/>
        <a:ext cx="1492709" cy="895625"/>
      </dsp:txXfrm>
    </dsp:sp>
    <dsp:sp modelId="{E95EB400-C013-46C8-B264-FB8B0AF00939}">
      <dsp:nvSpPr>
        <dsp:cNvPr id="0" name=""/>
        <dsp:cNvSpPr/>
      </dsp:nvSpPr>
      <dsp:spPr>
        <a:xfrm>
          <a:off x="2365631" y="2880370"/>
          <a:ext cx="312723" cy="91440"/>
        </a:xfrm>
        <a:custGeom>
          <a:avLst/>
          <a:gdLst/>
          <a:ahLst/>
          <a:cxnLst/>
          <a:rect l="0" t="0" r="0" b="0"/>
          <a:pathLst>
            <a:path>
              <a:moveTo>
                <a:pt x="0" y="45720"/>
              </a:moveTo>
              <a:lnTo>
                <a:pt x="312723" y="45720"/>
              </a:lnTo>
            </a:path>
          </a:pathLst>
        </a:custGeom>
        <a:noFill/>
        <a:ln w="6350" cap="flat" cmpd="sng" algn="ctr">
          <a:solidFill>
            <a:schemeClr val="accent5">
              <a:hueOff val="-5406834"/>
              <a:satOff val="-13935"/>
              <a:lumOff val="-9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13410" y="2924373"/>
        <a:ext cx="17166" cy="3433"/>
      </dsp:txXfrm>
    </dsp:sp>
    <dsp:sp modelId="{5935F20E-A93E-4546-B52F-34D587BC167F}">
      <dsp:nvSpPr>
        <dsp:cNvPr id="0" name=""/>
        <dsp:cNvSpPr/>
      </dsp:nvSpPr>
      <dsp:spPr>
        <a:xfrm>
          <a:off x="874722" y="2478277"/>
          <a:ext cx="1492709" cy="89562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Hyperparameter Tuning (</a:t>
          </a:r>
          <a:r>
            <a:rPr lang="en-IN" sz="1400" kern="1200" dirty="0" err="1"/>
            <a:t>GridSearchCV</a:t>
          </a:r>
          <a:r>
            <a:rPr lang="en-IN" sz="1400" kern="1200" dirty="0"/>
            <a:t>)</a:t>
          </a:r>
        </a:p>
      </dsp:txBody>
      <dsp:txXfrm>
        <a:off x="874722" y="2478277"/>
        <a:ext cx="1492709" cy="895625"/>
      </dsp:txXfrm>
    </dsp:sp>
    <dsp:sp modelId="{09A2689F-C760-4E6D-9378-51FF371D5F48}">
      <dsp:nvSpPr>
        <dsp:cNvPr id="0" name=""/>
        <dsp:cNvSpPr/>
      </dsp:nvSpPr>
      <dsp:spPr>
        <a:xfrm>
          <a:off x="1621077" y="3372103"/>
          <a:ext cx="1836032" cy="312723"/>
        </a:xfrm>
        <a:custGeom>
          <a:avLst/>
          <a:gdLst/>
          <a:ahLst/>
          <a:cxnLst/>
          <a:rect l="0" t="0" r="0" b="0"/>
          <a:pathLst>
            <a:path>
              <a:moveTo>
                <a:pt x="1836032" y="0"/>
              </a:moveTo>
              <a:lnTo>
                <a:pt x="1836032" y="173461"/>
              </a:lnTo>
              <a:lnTo>
                <a:pt x="0" y="173461"/>
              </a:lnTo>
              <a:lnTo>
                <a:pt x="0" y="312723"/>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92397" y="3526748"/>
        <a:ext cx="93392" cy="3433"/>
      </dsp:txXfrm>
    </dsp:sp>
    <dsp:sp modelId="{1224E2C8-F0F1-4438-93DE-279EAD8E5BC7}">
      <dsp:nvSpPr>
        <dsp:cNvPr id="0" name=""/>
        <dsp:cNvSpPr/>
      </dsp:nvSpPr>
      <dsp:spPr>
        <a:xfrm>
          <a:off x="2710755" y="2478277"/>
          <a:ext cx="1492709" cy="895625"/>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Model Evaluation &amp; Comparison</a:t>
          </a:r>
        </a:p>
      </dsp:txBody>
      <dsp:txXfrm>
        <a:off x="2710755" y="2478277"/>
        <a:ext cx="1492709" cy="895625"/>
      </dsp:txXfrm>
    </dsp:sp>
    <dsp:sp modelId="{4143F50B-BA9F-43AA-AC27-95ED80B68A2F}">
      <dsp:nvSpPr>
        <dsp:cNvPr id="0" name=""/>
        <dsp:cNvSpPr/>
      </dsp:nvSpPr>
      <dsp:spPr>
        <a:xfrm>
          <a:off x="874722" y="3717226"/>
          <a:ext cx="1492709" cy="89562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Best Model Selected (SVM - RBF)</a:t>
          </a:r>
        </a:p>
      </dsp:txBody>
      <dsp:txXfrm>
        <a:off x="874722" y="3717226"/>
        <a:ext cx="1492709" cy="895625"/>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298869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ohanpsivam/spacex-capstone/blob/main/notebooks/04-Spacex-EDA-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hanpsivam/spacex-capstone/blob/main/notebooks/06-Spacex-Generating-Map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hanpsivam/spacex-capstone/blob/main/dash_app/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mohanpsivam/spacex-capstone/blob/main/notebooks/08-Spacex-Machine-Learning-Prediction.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mohanpsivam/spacex-capston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github.com/mohanpsivam/spacex-capstone/blob/main/notebooks/01-Spacex-Data-Collection-API.ipynb"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mohanpsivam/spacex-capstone/blob/main/notebooks/03-Spacex-Data-Wrangling.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hanpsivam/spacex-capstone/blob/main/notebooks/05-Spacex-ED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Mohan Paramasivam</a:t>
            </a:r>
          </a:p>
          <a:p>
            <a:r>
              <a:rPr lang="en-US" dirty="0">
                <a:solidFill>
                  <a:schemeClr val="bg2"/>
                </a:solidFill>
                <a:latin typeface="Abadi" panose="020B0604020104020204" pitchFamily="34" charset="0"/>
                <a:ea typeface="SF Pro" pitchFamily="2" charset="0"/>
                <a:cs typeface="SF Pro" pitchFamily="2" charset="0"/>
              </a:rPr>
              <a:t>2025-10-24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1839"/>
            <a:ext cx="10872260" cy="4351338"/>
          </a:xfrm>
          <a:prstGeom prst="rect">
            <a:avLst/>
          </a:prstGeom>
        </p:spPr>
        <p:txBody>
          <a:bodyPr lIns="91440" tIns="45720" rIns="91440" bIns="45720" anchor="t"/>
          <a:lstStyle/>
          <a:p>
            <a:r>
              <a:rPr lang="en-US" sz="2400" b="1" dirty="0"/>
              <a:t>Summary of SQL Queries</a:t>
            </a:r>
          </a:p>
          <a:p>
            <a:r>
              <a:rPr lang="en-US" sz="2400" b="1" dirty="0"/>
              <a:t>Selected key columns</a:t>
            </a:r>
            <a:r>
              <a:rPr lang="en-US" sz="2400" dirty="0"/>
              <a:t> from the launch dataset to focus on mission success, payload, and launch site.</a:t>
            </a:r>
          </a:p>
          <a:p>
            <a:r>
              <a:rPr lang="en-US" sz="2400" b="1" dirty="0"/>
              <a:t>Counted total launches per site</a:t>
            </a:r>
            <a:r>
              <a:rPr lang="en-US" sz="2400" dirty="0"/>
              <a:t> </a:t>
            </a:r>
            <a:r>
              <a:rPr lang="en-US" sz="2400" dirty="0">
                <a:latin typeface="Abadi" panose="020B0604020104020204" pitchFamily="34" charset="0"/>
              </a:rPr>
              <a:t>to</a:t>
            </a:r>
            <a:r>
              <a:rPr lang="en-US" sz="2400" dirty="0"/>
              <a:t> find the busiest launch locations.</a:t>
            </a:r>
          </a:p>
          <a:p>
            <a:r>
              <a:rPr lang="en-US" sz="2400" b="1" dirty="0"/>
              <a:t>Calculated success rates</a:t>
            </a:r>
            <a:r>
              <a:rPr lang="en-US" sz="2400" dirty="0"/>
              <a:t> for each launch site using conditional aggregation.</a:t>
            </a:r>
          </a:p>
          <a:p>
            <a:r>
              <a:rPr lang="en-US" sz="2400" b="1" dirty="0"/>
              <a:t>Identified most frequently used booster versions</a:t>
            </a:r>
            <a:r>
              <a:rPr lang="en-US" sz="2400" dirty="0"/>
              <a:t> and their success performance.</a:t>
            </a:r>
          </a:p>
          <a:p>
            <a:r>
              <a:rPr lang="en-US" sz="2400" b="1" dirty="0"/>
              <a:t>Computed average payload mass</a:t>
            </a:r>
            <a:r>
              <a:rPr lang="en-US" sz="2400" dirty="0"/>
              <a:t> grouped by booster version and launch site.</a:t>
            </a:r>
          </a:p>
          <a:p>
            <a:r>
              <a:rPr lang="en-US" sz="2400" b="1" dirty="0"/>
              <a:t>Filtered records</a:t>
            </a:r>
            <a:r>
              <a:rPr lang="en-US" sz="2400" dirty="0"/>
              <a:t> to display only successful launches for trend comparison.</a:t>
            </a:r>
          </a:p>
          <a:p>
            <a:r>
              <a:rPr lang="en-US" sz="2400" b="1" dirty="0"/>
              <a:t>Ordered and limited results</a:t>
            </a:r>
            <a:r>
              <a:rPr lang="en-US" sz="2400" dirty="0"/>
              <a:t> to highlight top-performing boosters.</a:t>
            </a:r>
          </a:p>
          <a:p>
            <a:r>
              <a:rPr lang="en-US" sz="2400" b="1" dirty="0"/>
              <a:t>Joined tables</a:t>
            </a:r>
            <a:r>
              <a:rPr lang="en-US" sz="2400" dirty="0"/>
              <a:t> (when required) to combine launch details with payload information.</a:t>
            </a:r>
          </a:p>
          <a:p>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15D00B0E-4898-4EEA-1B1C-643F73AF270A}"/>
              </a:ext>
            </a:extLst>
          </p:cNvPr>
          <p:cNvSpPr txBox="1"/>
          <p:nvPr/>
        </p:nvSpPr>
        <p:spPr>
          <a:xfrm>
            <a:off x="9089045" y="582341"/>
            <a:ext cx="1960757" cy="461665"/>
          </a:xfrm>
          <a:prstGeom prst="rect">
            <a:avLst/>
          </a:prstGeom>
          <a:noFill/>
        </p:spPr>
        <p:txBody>
          <a:bodyPr wrap="square" rtlCol="0">
            <a:spAutoFit/>
          </a:bodyPr>
          <a:lstStyle/>
          <a:p>
            <a:r>
              <a:rPr lang="en-IN" sz="2400" b="1" dirty="0">
                <a:hlinkClick r:id="rId3"/>
              </a:rPr>
              <a:t>Github Link</a:t>
            </a:r>
            <a:endParaRPr lang="en-IN" sz="2400" b="1" dirty="0"/>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C71C3105-5D57-323C-D09F-716613604930}"/>
              </a:ext>
            </a:extLst>
          </p:cNvPr>
          <p:cNvSpPr txBox="1"/>
          <p:nvPr/>
        </p:nvSpPr>
        <p:spPr>
          <a:xfrm>
            <a:off x="622527" y="1501258"/>
            <a:ext cx="6094638" cy="4893647"/>
          </a:xfrm>
          <a:prstGeom prst="rect">
            <a:avLst/>
          </a:prstGeom>
          <a:noFill/>
        </p:spPr>
        <p:txBody>
          <a:bodyPr wrap="square">
            <a:spAutoFit/>
          </a:bodyPr>
          <a:lstStyle/>
          <a:p>
            <a:pPr>
              <a:buNone/>
            </a:pPr>
            <a:r>
              <a:rPr lang="en-US" sz="2400" b="1" dirty="0">
                <a:latin typeface="Abadi" panose="020B0604020104020204" pitchFamily="34" charset="0"/>
              </a:rPr>
              <a:t>Summary of Map Objects</a:t>
            </a:r>
          </a:p>
          <a:p>
            <a:pPr>
              <a:buFont typeface="Arial" panose="020B0604020202020204" pitchFamily="34" charset="0"/>
              <a:buChar char="•"/>
            </a:pPr>
            <a:r>
              <a:rPr lang="en-US" sz="2400" b="1" dirty="0">
                <a:latin typeface="Abadi" panose="020B0604020104020204" pitchFamily="34" charset="0"/>
              </a:rPr>
              <a:t>Markers:</a:t>
            </a:r>
            <a:r>
              <a:rPr lang="en-US" sz="2400" dirty="0">
                <a:latin typeface="Abadi" panose="020B0604020104020204" pitchFamily="34" charset="0"/>
              </a:rPr>
              <a:t> Plotted for each SpaceX launch site to pinpoint exact geographic locations.</a:t>
            </a:r>
          </a:p>
          <a:p>
            <a:pPr>
              <a:buFont typeface="Arial" panose="020B0604020202020204" pitchFamily="34" charset="0"/>
              <a:buChar char="•"/>
            </a:pPr>
            <a:r>
              <a:rPr lang="en-US" sz="2400" b="1" dirty="0">
                <a:latin typeface="Abadi" panose="020B0604020104020204" pitchFamily="34" charset="0"/>
              </a:rPr>
              <a:t>Circle Markers:</a:t>
            </a:r>
            <a:r>
              <a:rPr lang="en-US" sz="2400" dirty="0">
                <a:latin typeface="Abadi" panose="020B0604020104020204" pitchFamily="34" charset="0"/>
              </a:rPr>
              <a:t> Added to represent proximity and landing zones visually.</a:t>
            </a:r>
          </a:p>
          <a:p>
            <a:pPr>
              <a:buFont typeface="Arial" panose="020B0604020202020204" pitchFamily="34" charset="0"/>
              <a:buChar char="•"/>
            </a:pPr>
            <a:r>
              <a:rPr lang="en-US" sz="2400" b="1" dirty="0">
                <a:latin typeface="Abadi" panose="020B0604020104020204" pitchFamily="34" charset="0"/>
              </a:rPr>
              <a:t>Popups:</a:t>
            </a:r>
            <a:r>
              <a:rPr lang="en-US" sz="2400" dirty="0">
                <a:latin typeface="Abadi" panose="020B0604020104020204" pitchFamily="34" charset="0"/>
              </a:rPr>
              <a:t> Included for each marker to display site name, coordinates, and success rate.</a:t>
            </a:r>
          </a:p>
          <a:p>
            <a:pPr>
              <a:buFont typeface="Arial" panose="020B0604020202020204" pitchFamily="34" charset="0"/>
              <a:buChar char="•"/>
            </a:pPr>
            <a:r>
              <a:rPr lang="en-US" sz="2400" b="1" dirty="0">
                <a:latin typeface="Abadi" panose="020B0604020104020204" pitchFamily="34" charset="0"/>
              </a:rPr>
              <a:t>Polylines:</a:t>
            </a:r>
            <a:r>
              <a:rPr lang="en-US" sz="2400" dirty="0">
                <a:latin typeface="Abadi" panose="020B0604020104020204" pitchFamily="34" charset="0"/>
              </a:rPr>
              <a:t> Drew lines between launch sites and landing points to illustrate trajectory paths.</a:t>
            </a:r>
          </a:p>
          <a:p>
            <a:pPr>
              <a:buFont typeface="Arial" panose="020B0604020202020204" pitchFamily="34" charset="0"/>
              <a:buChar char="•"/>
            </a:pPr>
            <a:r>
              <a:rPr lang="en-US" sz="2400" b="1" dirty="0">
                <a:latin typeface="Abadi" panose="020B0604020104020204" pitchFamily="34" charset="0"/>
              </a:rPr>
              <a:t>Tile Layers:</a:t>
            </a:r>
            <a:r>
              <a:rPr lang="en-US" sz="2400" dirty="0">
                <a:latin typeface="Abadi" panose="020B0604020104020204" pitchFamily="34" charset="0"/>
              </a:rPr>
              <a:t> Used different map styles (OpenStreetMap, Stamen Terrain) for better visual clarity</a:t>
            </a:r>
          </a:p>
        </p:txBody>
      </p:sp>
      <p:sp>
        <p:nvSpPr>
          <p:cNvPr id="8" name="TextBox 7">
            <a:extLst>
              <a:ext uri="{FF2B5EF4-FFF2-40B4-BE49-F238E27FC236}">
                <a16:creationId xmlns:a16="http://schemas.microsoft.com/office/drawing/2014/main" id="{E273DE28-A74C-36D9-DC05-F9FB5F874124}"/>
              </a:ext>
            </a:extLst>
          </p:cNvPr>
          <p:cNvSpPr txBox="1"/>
          <p:nvPr/>
        </p:nvSpPr>
        <p:spPr>
          <a:xfrm>
            <a:off x="7205740" y="1609947"/>
            <a:ext cx="4252232" cy="3785652"/>
          </a:xfrm>
          <a:prstGeom prst="rect">
            <a:avLst/>
          </a:prstGeom>
          <a:noFill/>
        </p:spPr>
        <p:txBody>
          <a:bodyPr wrap="square">
            <a:spAutoFit/>
          </a:bodyPr>
          <a:lstStyle/>
          <a:p>
            <a:pPr>
              <a:buNone/>
            </a:pPr>
            <a:r>
              <a:rPr lang="en-US" sz="2400" b="1" dirty="0">
                <a:latin typeface="Abadi" panose="020B0604020104020204" pitchFamily="34" charset="0"/>
              </a:rPr>
              <a:t>Purpose of These Objects</a:t>
            </a:r>
          </a:p>
          <a:p>
            <a:pPr>
              <a:buFont typeface="Arial" panose="020B0604020202020204" pitchFamily="34" charset="0"/>
              <a:buChar char="•"/>
            </a:pPr>
            <a:r>
              <a:rPr lang="en-US" sz="2400" dirty="0">
                <a:latin typeface="Abadi" panose="020B0604020104020204" pitchFamily="34" charset="0"/>
              </a:rPr>
              <a:t>To </a:t>
            </a:r>
            <a:r>
              <a:rPr lang="en-US" sz="2400" b="1" dirty="0">
                <a:latin typeface="Abadi" panose="020B0604020104020204" pitchFamily="34" charset="0"/>
              </a:rPr>
              <a:t>visualize spatial relationships</a:t>
            </a:r>
            <a:r>
              <a:rPr lang="en-US" sz="2400" dirty="0">
                <a:latin typeface="Abadi" panose="020B0604020104020204" pitchFamily="34" charset="0"/>
              </a:rPr>
              <a:t> between launch sites and landing outcomes.</a:t>
            </a:r>
          </a:p>
          <a:p>
            <a:pPr>
              <a:buFont typeface="Arial" panose="020B0604020202020204" pitchFamily="34" charset="0"/>
              <a:buChar char="•"/>
            </a:pPr>
            <a:r>
              <a:rPr lang="en-US" sz="2400" dirty="0">
                <a:latin typeface="Abadi" panose="020B0604020104020204" pitchFamily="34" charset="0"/>
              </a:rPr>
              <a:t>To </a:t>
            </a:r>
            <a:r>
              <a:rPr lang="en-US" sz="2400" b="1" dirty="0">
                <a:latin typeface="Abadi" panose="020B0604020104020204" pitchFamily="34" charset="0"/>
              </a:rPr>
              <a:t>highlight reusable booster locations</a:t>
            </a:r>
            <a:r>
              <a:rPr lang="en-US" sz="2400" dirty="0">
                <a:latin typeface="Abadi" panose="020B0604020104020204" pitchFamily="34" charset="0"/>
              </a:rPr>
              <a:t> and success distribution geographically.</a:t>
            </a:r>
          </a:p>
          <a:p>
            <a:pPr>
              <a:buFont typeface="Arial" panose="020B0604020202020204" pitchFamily="34" charset="0"/>
              <a:buChar char="•"/>
            </a:pPr>
            <a:r>
              <a:rPr lang="en-US" sz="2400" dirty="0">
                <a:latin typeface="Abadi" panose="020B0604020104020204" pitchFamily="34" charset="0"/>
              </a:rPr>
              <a:t>To make the </a:t>
            </a:r>
            <a:r>
              <a:rPr lang="en-US" sz="2400" b="1" dirty="0">
                <a:latin typeface="Abadi" panose="020B0604020104020204" pitchFamily="34" charset="0"/>
              </a:rPr>
              <a:t>EDA findings more interactive and intuitive</a:t>
            </a:r>
            <a:r>
              <a:rPr lang="en-US" sz="2400" dirty="0">
                <a:latin typeface="Abadi" panose="020B0604020104020204" pitchFamily="34" charset="0"/>
              </a:rPr>
              <a:t> for peer reviewers.</a:t>
            </a:r>
          </a:p>
        </p:txBody>
      </p:sp>
      <p:sp>
        <p:nvSpPr>
          <p:cNvPr id="9" name="TextBox 8">
            <a:extLst>
              <a:ext uri="{FF2B5EF4-FFF2-40B4-BE49-F238E27FC236}">
                <a16:creationId xmlns:a16="http://schemas.microsoft.com/office/drawing/2014/main" id="{14A6F4E2-8B7C-E5A3-5194-B03529F6A281}"/>
              </a:ext>
            </a:extLst>
          </p:cNvPr>
          <p:cNvSpPr txBox="1"/>
          <p:nvPr/>
        </p:nvSpPr>
        <p:spPr>
          <a:xfrm>
            <a:off x="8975568" y="571984"/>
            <a:ext cx="2088683" cy="461665"/>
          </a:xfrm>
          <a:prstGeom prst="rect">
            <a:avLst/>
          </a:prstGeom>
          <a:noFill/>
        </p:spPr>
        <p:txBody>
          <a:bodyPr wrap="square" rtlCol="0">
            <a:spAutoFit/>
          </a:bodyPr>
          <a:lstStyle/>
          <a:p>
            <a:r>
              <a:rPr lang="en-IN" sz="2400" b="1" dirty="0">
                <a:hlinkClick r:id="rId3"/>
              </a:rPr>
              <a:t>Github Link</a:t>
            </a:r>
            <a:endParaRPr lang="en-IN" sz="2400" b="1" dirty="0"/>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BB74E6C7-54C0-FD5D-8FD0-C2929F737761}"/>
              </a:ext>
            </a:extLst>
          </p:cNvPr>
          <p:cNvSpPr txBox="1"/>
          <p:nvPr/>
        </p:nvSpPr>
        <p:spPr>
          <a:xfrm>
            <a:off x="770011" y="1475619"/>
            <a:ext cx="6094638" cy="4893647"/>
          </a:xfrm>
          <a:prstGeom prst="rect">
            <a:avLst/>
          </a:prstGeom>
          <a:noFill/>
        </p:spPr>
        <p:txBody>
          <a:bodyPr wrap="square">
            <a:spAutoFit/>
          </a:bodyPr>
          <a:lstStyle/>
          <a:p>
            <a:pPr>
              <a:buNone/>
            </a:pPr>
            <a:r>
              <a:rPr lang="en-US" sz="2400" b="1" dirty="0"/>
              <a:t>Summary of Plots and Interactions</a:t>
            </a:r>
          </a:p>
          <a:p>
            <a:pPr>
              <a:buFont typeface="Arial" panose="020B0604020202020204" pitchFamily="34" charset="0"/>
              <a:buChar char="•"/>
            </a:pPr>
            <a:r>
              <a:rPr lang="en-US" sz="2400" b="1" dirty="0"/>
              <a:t>Dropdown Menu:</a:t>
            </a:r>
            <a:r>
              <a:rPr lang="en-US" sz="2400" dirty="0"/>
              <a:t> Added to select different launch sites dynamically.</a:t>
            </a:r>
          </a:p>
          <a:p>
            <a:pPr>
              <a:buFont typeface="Arial" panose="020B0604020202020204" pitchFamily="34" charset="0"/>
              <a:buChar char="•"/>
            </a:pPr>
            <a:r>
              <a:rPr lang="en-US" sz="2400" b="1" dirty="0"/>
              <a:t>Pie Chart:</a:t>
            </a:r>
            <a:r>
              <a:rPr lang="en-US" sz="2400" dirty="0"/>
              <a:t> Displays the success vs. failure rates for the chosen launch site.</a:t>
            </a:r>
          </a:p>
          <a:p>
            <a:pPr>
              <a:buFont typeface="Arial" panose="020B0604020202020204" pitchFamily="34" charset="0"/>
              <a:buChar char="•"/>
            </a:pPr>
            <a:r>
              <a:rPr lang="en-US" sz="2400" b="1" dirty="0"/>
              <a:t>Scatter Plot:</a:t>
            </a:r>
            <a:r>
              <a:rPr lang="en-US" sz="2400" dirty="0"/>
              <a:t> Shows the relationship between payload mass and launch success.</a:t>
            </a:r>
          </a:p>
          <a:p>
            <a:pPr>
              <a:buFont typeface="Arial" panose="020B0604020202020204" pitchFamily="34" charset="0"/>
              <a:buChar char="•"/>
            </a:pPr>
            <a:r>
              <a:rPr lang="en-US" sz="2400" b="1" dirty="0"/>
              <a:t>Range Slider:</a:t>
            </a:r>
            <a:r>
              <a:rPr lang="en-US" sz="2400" dirty="0"/>
              <a:t> Allows users to filter payload mass interactively to see its effect on success rate.</a:t>
            </a:r>
          </a:p>
          <a:p>
            <a:pPr>
              <a:buFont typeface="Arial" panose="020B0604020202020204" pitchFamily="34" charset="0"/>
              <a:buChar char="•"/>
            </a:pPr>
            <a:r>
              <a:rPr lang="en-US" sz="2400" b="1" dirty="0"/>
              <a:t>Responsive Layout:</a:t>
            </a:r>
            <a:r>
              <a:rPr lang="en-US" sz="2400" dirty="0"/>
              <a:t> Dashboard automatically updates when filters or site selections change.</a:t>
            </a:r>
          </a:p>
        </p:txBody>
      </p:sp>
      <p:sp>
        <p:nvSpPr>
          <p:cNvPr id="8" name="TextBox 7">
            <a:extLst>
              <a:ext uri="{FF2B5EF4-FFF2-40B4-BE49-F238E27FC236}">
                <a16:creationId xmlns:a16="http://schemas.microsoft.com/office/drawing/2014/main" id="{FF51DC0B-9783-89D4-A655-E870D5AA2C25}"/>
              </a:ext>
            </a:extLst>
          </p:cNvPr>
          <p:cNvSpPr txBox="1"/>
          <p:nvPr/>
        </p:nvSpPr>
        <p:spPr>
          <a:xfrm>
            <a:off x="7349899" y="1475619"/>
            <a:ext cx="3573916" cy="4401205"/>
          </a:xfrm>
          <a:prstGeom prst="rect">
            <a:avLst/>
          </a:prstGeom>
          <a:noFill/>
        </p:spPr>
        <p:txBody>
          <a:bodyPr wrap="square">
            <a:spAutoFit/>
          </a:bodyPr>
          <a:lstStyle/>
          <a:p>
            <a:pPr>
              <a:buNone/>
            </a:pPr>
            <a:r>
              <a:rPr lang="en-US" sz="2000" b="1" dirty="0"/>
              <a:t>🎯 Purpose of These Plots and Interactions</a:t>
            </a:r>
          </a:p>
          <a:p>
            <a:pPr>
              <a:buFont typeface="Arial" panose="020B0604020202020204" pitchFamily="34" charset="0"/>
              <a:buChar char="•"/>
            </a:pPr>
            <a:r>
              <a:rPr lang="en-US" sz="2000" dirty="0"/>
              <a:t>To enable </a:t>
            </a:r>
            <a:r>
              <a:rPr lang="en-US" sz="2000" b="1" dirty="0"/>
              <a:t>interactive exploration</a:t>
            </a:r>
            <a:r>
              <a:rPr lang="en-US" sz="2000" dirty="0"/>
              <a:t> of launch success patterns.</a:t>
            </a:r>
          </a:p>
          <a:p>
            <a:pPr>
              <a:buFont typeface="Arial" panose="020B0604020202020204" pitchFamily="34" charset="0"/>
              <a:buChar char="•"/>
            </a:pPr>
            <a:r>
              <a:rPr lang="en-US" sz="2000" dirty="0"/>
              <a:t>To </a:t>
            </a:r>
            <a:r>
              <a:rPr lang="en-US" sz="2000" b="1" dirty="0"/>
              <a:t>compare launch sites visually</a:t>
            </a:r>
            <a:r>
              <a:rPr lang="en-US" sz="2000" dirty="0"/>
              <a:t> and understand performance differences.</a:t>
            </a:r>
          </a:p>
          <a:p>
            <a:pPr>
              <a:buFont typeface="Arial" panose="020B0604020202020204" pitchFamily="34" charset="0"/>
              <a:buChar char="•"/>
            </a:pPr>
            <a:r>
              <a:rPr lang="en-US" sz="2000" dirty="0"/>
              <a:t>To identify </a:t>
            </a:r>
            <a:r>
              <a:rPr lang="en-US" sz="2000" b="1" dirty="0"/>
              <a:t>payload ranges</a:t>
            </a:r>
            <a:r>
              <a:rPr lang="en-US" sz="2000" dirty="0"/>
              <a:t> that yield the highest success probability.</a:t>
            </a:r>
          </a:p>
          <a:p>
            <a:pPr>
              <a:buFont typeface="Arial" panose="020B0604020202020204" pitchFamily="34" charset="0"/>
              <a:buChar char="•"/>
            </a:pPr>
            <a:r>
              <a:rPr lang="en-US" sz="2000" dirty="0"/>
              <a:t>To present findings in an </a:t>
            </a:r>
            <a:r>
              <a:rPr lang="en-US" sz="2000" b="1" dirty="0"/>
              <a:t>engaging, data-driven format</a:t>
            </a:r>
            <a:r>
              <a:rPr lang="en-US" sz="2000" dirty="0"/>
              <a:t> for better decision support.</a:t>
            </a:r>
          </a:p>
        </p:txBody>
      </p:sp>
      <p:sp>
        <p:nvSpPr>
          <p:cNvPr id="9" name="TextBox 8">
            <a:extLst>
              <a:ext uri="{FF2B5EF4-FFF2-40B4-BE49-F238E27FC236}">
                <a16:creationId xmlns:a16="http://schemas.microsoft.com/office/drawing/2014/main" id="{98BCF52B-7B7D-2B8E-516C-996D2D666DEF}"/>
              </a:ext>
            </a:extLst>
          </p:cNvPr>
          <p:cNvSpPr txBox="1"/>
          <p:nvPr/>
        </p:nvSpPr>
        <p:spPr>
          <a:xfrm>
            <a:off x="9557885" y="538650"/>
            <a:ext cx="1135781" cy="461665"/>
          </a:xfrm>
          <a:prstGeom prst="rect">
            <a:avLst/>
          </a:prstGeom>
          <a:noFill/>
        </p:spPr>
        <p:txBody>
          <a:bodyPr wrap="square" rtlCol="0">
            <a:spAutoFit/>
          </a:bodyPr>
          <a:lstStyle/>
          <a:p>
            <a:r>
              <a:rPr lang="en-IN" sz="2400" b="1" dirty="0">
                <a:hlinkClick r:id="rId3"/>
              </a:rPr>
              <a:t>Github</a:t>
            </a:r>
            <a:endParaRPr lang="en-IN" sz="2400" b="1" dirty="0"/>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C20016C9-654F-2203-BAC8-E5CFD390DDC6}"/>
              </a:ext>
            </a:extLst>
          </p:cNvPr>
          <p:cNvSpPr txBox="1"/>
          <p:nvPr/>
        </p:nvSpPr>
        <p:spPr>
          <a:xfrm>
            <a:off x="770011" y="1525101"/>
            <a:ext cx="6161468" cy="4524315"/>
          </a:xfrm>
          <a:prstGeom prst="rect">
            <a:avLst/>
          </a:prstGeom>
          <a:noFill/>
        </p:spPr>
        <p:txBody>
          <a:bodyPr wrap="square">
            <a:spAutoFit/>
          </a:bodyPr>
          <a:lstStyle/>
          <a:p>
            <a:pPr>
              <a:buNone/>
            </a:pPr>
            <a:r>
              <a:rPr lang="en-IN" b="1" dirty="0"/>
              <a:t>Summary of Model Development</a:t>
            </a:r>
          </a:p>
          <a:p>
            <a:pPr>
              <a:buFont typeface="Arial" panose="020B0604020202020204" pitchFamily="34" charset="0"/>
              <a:buChar char="•"/>
            </a:pPr>
            <a:r>
              <a:rPr lang="en-IN" dirty="0"/>
              <a:t>Selected key features such as </a:t>
            </a:r>
            <a:r>
              <a:rPr lang="en-IN" b="1" dirty="0"/>
              <a:t>payload mass, launch site, booster version, and reuse flag</a:t>
            </a:r>
            <a:r>
              <a:rPr lang="en-IN" dirty="0"/>
              <a:t>.</a:t>
            </a:r>
          </a:p>
          <a:p>
            <a:pPr>
              <a:buFont typeface="Arial" panose="020B0604020202020204" pitchFamily="34" charset="0"/>
              <a:buChar char="•"/>
            </a:pPr>
            <a:r>
              <a:rPr lang="en-IN" dirty="0"/>
              <a:t>Split the dataset into </a:t>
            </a:r>
            <a:r>
              <a:rPr lang="en-IN" b="1" dirty="0"/>
              <a:t>training and test sets</a:t>
            </a:r>
            <a:r>
              <a:rPr lang="en-IN" dirty="0"/>
              <a:t> to ensure unbiased evaluation.</a:t>
            </a:r>
          </a:p>
          <a:p>
            <a:pPr>
              <a:buFont typeface="Arial" panose="020B0604020202020204" pitchFamily="34" charset="0"/>
              <a:buChar char="•"/>
            </a:pPr>
            <a:r>
              <a:rPr lang="en-IN" dirty="0"/>
              <a:t>Trained multiple classification models:</a:t>
            </a:r>
          </a:p>
          <a:p>
            <a:pPr marL="742950" lvl="1" indent="-285750">
              <a:buFont typeface="Arial" panose="020B0604020202020204" pitchFamily="34" charset="0"/>
              <a:buChar char="•"/>
            </a:pPr>
            <a:r>
              <a:rPr lang="en-IN" b="1" dirty="0"/>
              <a:t>Logistic Regression</a:t>
            </a:r>
            <a:endParaRPr lang="en-IN" dirty="0"/>
          </a:p>
          <a:p>
            <a:pPr marL="742950" lvl="1" indent="-285750">
              <a:buFont typeface="Arial" panose="020B0604020202020204" pitchFamily="34" charset="0"/>
              <a:buChar char="•"/>
            </a:pPr>
            <a:r>
              <a:rPr lang="en-IN" b="1" dirty="0"/>
              <a:t>Support Vector Machine (SVM)</a:t>
            </a:r>
            <a:endParaRPr lang="en-IN" dirty="0"/>
          </a:p>
          <a:p>
            <a:pPr marL="742950" lvl="1" indent="-285750">
              <a:buFont typeface="Arial" panose="020B0604020202020204" pitchFamily="34" charset="0"/>
              <a:buChar char="•"/>
            </a:pPr>
            <a:r>
              <a:rPr lang="en-IN" b="1" dirty="0"/>
              <a:t>Decision Tree Classifier</a:t>
            </a:r>
            <a:endParaRPr lang="en-IN" dirty="0"/>
          </a:p>
          <a:p>
            <a:pPr marL="742950" lvl="1" indent="-285750">
              <a:buFont typeface="Arial" panose="020B0604020202020204" pitchFamily="34" charset="0"/>
              <a:buChar char="•"/>
            </a:pPr>
            <a:r>
              <a:rPr lang="en-IN" b="1" dirty="0"/>
              <a:t>K-Nearest </a:t>
            </a:r>
            <a:r>
              <a:rPr lang="en-IN" b="1" dirty="0" err="1"/>
              <a:t>Neighbors</a:t>
            </a:r>
            <a:r>
              <a:rPr lang="en-IN" b="1" dirty="0"/>
              <a:t> (KNN)</a:t>
            </a:r>
            <a:endParaRPr lang="en-IN" dirty="0"/>
          </a:p>
          <a:p>
            <a:pPr>
              <a:buFont typeface="Arial" panose="020B0604020202020204" pitchFamily="34" charset="0"/>
              <a:buChar char="•"/>
            </a:pPr>
            <a:r>
              <a:rPr lang="en-IN" dirty="0"/>
              <a:t>Used </a:t>
            </a:r>
            <a:r>
              <a:rPr lang="en-IN" b="1" dirty="0" err="1"/>
              <a:t>GridSearchCV</a:t>
            </a:r>
            <a:r>
              <a:rPr lang="en-IN" dirty="0"/>
              <a:t> for hyperparameter tuning to improve accuracy.</a:t>
            </a:r>
          </a:p>
          <a:p>
            <a:pPr>
              <a:buFont typeface="Arial" panose="020B0604020202020204" pitchFamily="34" charset="0"/>
              <a:buChar char="•"/>
            </a:pPr>
            <a:r>
              <a:rPr lang="en-IN" dirty="0"/>
              <a:t>Evaluated performance using </a:t>
            </a:r>
            <a:r>
              <a:rPr lang="en-IN" b="1" dirty="0"/>
              <a:t>confusion matrix, accuracy score, and classification report</a:t>
            </a:r>
            <a:r>
              <a:rPr lang="en-IN" dirty="0"/>
              <a:t>.</a:t>
            </a:r>
          </a:p>
          <a:p>
            <a:pPr>
              <a:buFont typeface="Arial" panose="020B0604020202020204" pitchFamily="34" charset="0"/>
              <a:buChar char="•"/>
            </a:pPr>
            <a:r>
              <a:rPr lang="en-IN" dirty="0"/>
              <a:t>Found that the </a:t>
            </a:r>
            <a:r>
              <a:rPr lang="en-IN" b="1" dirty="0"/>
              <a:t>SVM (RBF kernel)</a:t>
            </a:r>
            <a:r>
              <a:rPr lang="en-IN" dirty="0"/>
              <a:t> delivered the best performance (~83% accuracy).</a:t>
            </a:r>
          </a:p>
        </p:txBody>
      </p:sp>
      <p:graphicFrame>
        <p:nvGraphicFramePr>
          <p:cNvPr id="10" name="Diagram 9">
            <a:extLst>
              <a:ext uri="{FF2B5EF4-FFF2-40B4-BE49-F238E27FC236}">
                <a16:creationId xmlns:a16="http://schemas.microsoft.com/office/drawing/2014/main" id="{D2914986-AE4A-1DEB-4070-A6A7AC75FA4E}"/>
              </a:ext>
            </a:extLst>
          </p:cNvPr>
          <p:cNvGraphicFramePr/>
          <p:nvPr>
            <p:extLst>
              <p:ext uri="{D42A27DB-BD31-4B8C-83A1-F6EECF244321}">
                <p14:modId xmlns:p14="http://schemas.microsoft.com/office/powerpoint/2010/main" val="2312259693"/>
              </p:ext>
            </p:extLst>
          </p:nvPr>
        </p:nvGraphicFramePr>
        <p:xfrm>
          <a:off x="6286499" y="1556138"/>
          <a:ext cx="5078187" cy="4613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03137C20-2890-FF3B-98BC-7D589223048B}"/>
              </a:ext>
            </a:extLst>
          </p:cNvPr>
          <p:cNvSpPr txBox="1"/>
          <p:nvPr/>
        </p:nvSpPr>
        <p:spPr>
          <a:xfrm>
            <a:off x="9365380" y="538650"/>
            <a:ext cx="1694047" cy="461665"/>
          </a:xfrm>
          <a:prstGeom prst="rect">
            <a:avLst/>
          </a:prstGeom>
          <a:noFill/>
        </p:spPr>
        <p:txBody>
          <a:bodyPr wrap="square" rtlCol="0">
            <a:spAutoFit/>
          </a:bodyPr>
          <a:lstStyle/>
          <a:p>
            <a:r>
              <a:rPr lang="en-IN" sz="2400" dirty="0">
                <a:hlinkClick r:id="rId8"/>
              </a:rPr>
              <a:t>Github</a:t>
            </a:r>
            <a:endParaRPr lang="en-IN" sz="2400" dirty="0"/>
          </a:p>
        </p:txBody>
      </p:sp>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D619803B-5736-CFCC-4E75-CEFEC045523A}"/>
              </a:ext>
            </a:extLst>
          </p:cNvPr>
          <p:cNvPicPr>
            <a:picLocks noChangeAspect="1"/>
          </p:cNvPicPr>
          <p:nvPr/>
        </p:nvPicPr>
        <p:blipFill>
          <a:blip r:embed="rId3"/>
          <a:stretch>
            <a:fillRect/>
          </a:stretch>
        </p:blipFill>
        <p:spPr>
          <a:xfrm>
            <a:off x="770011" y="1931087"/>
            <a:ext cx="10611003" cy="2633920"/>
          </a:xfrm>
          <a:prstGeom prst="rect">
            <a:avLst/>
          </a:prstGeom>
        </p:spPr>
      </p:pic>
      <p:sp>
        <p:nvSpPr>
          <p:cNvPr id="9" name="Content Placeholder 2">
            <a:extLst>
              <a:ext uri="{FF2B5EF4-FFF2-40B4-BE49-F238E27FC236}">
                <a16:creationId xmlns:a16="http://schemas.microsoft.com/office/drawing/2014/main" id="{1BA152ED-5E33-7CA7-29AA-500F1C45A110}"/>
              </a:ext>
            </a:extLst>
          </p:cNvPr>
          <p:cNvSpPr txBox="1">
            <a:spLocks/>
          </p:cNvSpPr>
          <p:nvPr/>
        </p:nvSpPr>
        <p:spPr>
          <a:xfrm>
            <a:off x="840480" y="1461407"/>
            <a:ext cx="10445131" cy="4653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p:txBody>
      </p:sp>
      <p:sp>
        <p:nvSpPr>
          <p:cNvPr id="14" name="Rectangle 2">
            <a:extLst>
              <a:ext uri="{FF2B5EF4-FFF2-40B4-BE49-F238E27FC236}">
                <a16:creationId xmlns:a16="http://schemas.microsoft.com/office/drawing/2014/main" id="{B9479DB6-9055-868C-9F9F-9E88C3827C27}"/>
              </a:ext>
            </a:extLst>
          </p:cNvPr>
          <p:cNvSpPr>
            <a:spLocks noChangeArrowheads="1"/>
          </p:cNvSpPr>
          <p:nvPr/>
        </p:nvSpPr>
        <p:spPr bwMode="auto">
          <a:xfrm>
            <a:off x="840480" y="4808230"/>
            <a:ext cx="90378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Scatter plot shows each Falcon 9 flight number by launch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Successful launches are highlighted in green, failures in 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This helps visualize trends in success rates across sites over time.”</a:t>
            </a: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AC2976BD-A9AA-F93F-B887-FD8A466FCAEC}"/>
              </a:ext>
            </a:extLst>
          </p:cNvPr>
          <p:cNvPicPr>
            <a:picLocks noChangeAspect="1"/>
          </p:cNvPicPr>
          <p:nvPr/>
        </p:nvPicPr>
        <p:blipFill>
          <a:blip r:embed="rId3"/>
          <a:stretch>
            <a:fillRect/>
          </a:stretch>
        </p:blipFill>
        <p:spPr>
          <a:xfrm>
            <a:off x="566252" y="2367863"/>
            <a:ext cx="7314702" cy="3581108"/>
          </a:xfrm>
          <a:prstGeom prst="rect">
            <a:avLst/>
          </a:prstGeom>
        </p:spPr>
      </p:pic>
      <p:sp>
        <p:nvSpPr>
          <p:cNvPr id="12" name="Rectangle 4">
            <a:extLst>
              <a:ext uri="{FF2B5EF4-FFF2-40B4-BE49-F238E27FC236}">
                <a16:creationId xmlns:a16="http://schemas.microsoft.com/office/drawing/2014/main" id="{EF8C11BA-1451-39F6-EBCF-0E5510362586}"/>
              </a:ext>
            </a:extLst>
          </p:cNvPr>
          <p:cNvSpPr>
            <a:spLocks noChangeArrowheads="1"/>
          </p:cNvSpPr>
          <p:nvPr/>
        </p:nvSpPr>
        <p:spPr bwMode="auto">
          <a:xfrm>
            <a:off x="8043334" y="1779919"/>
            <a:ext cx="375073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The scatter plot displays </a:t>
            </a:r>
            <a:r>
              <a:rPr kumimoji="0" lang="en-US" altLang="en-US" sz="1800" b="1" i="0" u="none" strike="noStrike" cap="none" normalizeH="0" baseline="0" dirty="0">
                <a:ln>
                  <a:noFill/>
                </a:ln>
                <a:solidFill>
                  <a:schemeClr val="tx1"/>
                </a:solidFill>
                <a:effectLst/>
                <a:latin typeface="+mj-lt"/>
              </a:rPr>
              <a:t>Payload Mass (kg) vs. Launch Site</a:t>
            </a:r>
            <a:r>
              <a:rPr kumimoji="0" lang="en-US" altLang="en-US" sz="1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Blue points (Class 0):</a:t>
            </a:r>
            <a:r>
              <a:rPr kumimoji="0" lang="en-US" altLang="en-US" sz="1800" b="0" i="0" u="none" strike="noStrike" cap="none" normalizeH="0" baseline="0" dirty="0">
                <a:ln>
                  <a:noFill/>
                </a:ln>
                <a:solidFill>
                  <a:schemeClr val="tx1"/>
                </a:solidFill>
                <a:effectLst/>
                <a:latin typeface="+mj-lt"/>
              </a:rPr>
              <a:t> Launch failures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Orange points (Class 1):</a:t>
            </a:r>
            <a:r>
              <a:rPr kumimoji="0" lang="en-US" altLang="en-US" sz="1800" b="0" i="0" u="none" strike="noStrike" cap="none" normalizeH="0" baseline="0" dirty="0">
                <a:ln>
                  <a:noFill/>
                </a:ln>
                <a:solidFill>
                  <a:schemeClr val="tx1"/>
                </a:solidFill>
                <a:effectLst/>
                <a:latin typeface="+mj-lt"/>
              </a:rPr>
              <a:t> Successful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Most failures (blue) occur at </a:t>
            </a:r>
            <a:r>
              <a:rPr kumimoji="0" lang="en-US" altLang="en-US" sz="1800" b="1" i="0" u="none" strike="noStrike" cap="none" normalizeH="0" baseline="0" dirty="0">
                <a:ln>
                  <a:noFill/>
                </a:ln>
                <a:solidFill>
                  <a:schemeClr val="tx1"/>
                </a:solidFill>
                <a:effectLst/>
                <a:latin typeface="+mj-lt"/>
              </a:rPr>
              <a:t>heavier payloads</a:t>
            </a:r>
            <a:r>
              <a:rPr kumimoji="0" lang="en-US" altLang="en-US" sz="1800" b="0" i="0" u="none" strike="noStrike" cap="none" normalizeH="0" baseline="0" dirty="0">
                <a:ln>
                  <a:noFill/>
                </a:ln>
                <a:solidFill>
                  <a:schemeClr val="tx1"/>
                </a:solidFill>
                <a:effectLst/>
                <a:latin typeface="+mj-lt"/>
              </a:rPr>
              <a:t> or at specific launch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Successful launches (orange) are concentrated in certain </a:t>
            </a:r>
            <a:r>
              <a:rPr kumimoji="0" lang="en-US" altLang="en-US" sz="1800" b="1" i="0" u="none" strike="noStrike" cap="none" normalizeH="0" baseline="0" dirty="0">
                <a:ln>
                  <a:noFill/>
                </a:ln>
                <a:solidFill>
                  <a:schemeClr val="tx1"/>
                </a:solidFill>
                <a:effectLst/>
                <a:latin typeface="+mj-lt"/>
              </a:rPr>
              <a:t>optimal payload ranges</a:t>
            </a:r>
            <a:r>
              <a:rPr kumimoji="0" lang="en-US" altLang="en-US" sz="1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This visualization highlights </a:t>
            </a:r>
            <a:r>
              <a:rPr kumimoji="0" lang="en-US" altLang="en-US" sz="1800" b="1" i="0" u="none" strike="noStrike" cap="none" normalizeH="0" baseline="0" dirty="0">
                <a:ln>
                  <a:noFill/>
                </a:ln>
                <a:solidFill>
                  <a:schemeClr val="tx1"/>
                </a:solidFill>
                <a:effectLst/>
                <a:latin typeface="+mj-lt"/>
              </a:rPr>
              <a:t>which payloads and launch sites</a:t>
            </a:r>
            <a:r>
              <a:rPr kumimoji="0" lang="en-US" altLang="en-US" sz="1800" b="0" i="0" u="none" strike="noStrike" cap="none" normalizeH="0" baseline="0" dirty="0">
                <a:ln>
                  <a:noFill/>
                </a:ln>
                <a:solidFill>
                  <a:schemeClr val="tx1"/>
                </a:solidFill>
                <a:effectLst/>
                <a:latin typeface="+mj-lt"/>
              </a:rPr>
              <a:t> have historically higher success rates, guiding predictive analysis and operational decisions.</a:t>
            </a:r>
          </a:p>
        </p:txBody>
      </p:sp>
      <p:sp>
        <p:nvSpPr>
          <p:cNvPr id="13" name="Content Placeholder 2">
            <a:extLst>
              <a:ext uri="{FF2B5EF4-FFF2-40B4-BE49-F238E27FC236}">
                <a16:creationId xmlns:a16="http://schemas.microsoft.com/office/drawing/2014/main" id="{AED6B35A-64E5-B788-9226-1ADCF5F32C0C}"/>
              </a:ext>
            </a:extLst>
          </p:cNvPr>
          <p:cNvSpPr txBox="1">
            <a:spLocks/>
          </p:cNvSpPr>
          <p:nvPr/>
        </p:nvSpPr>
        <p:spPr>
          <a:xfrm>
            <a:off x="566252" y="1547236"/>
            <a:ext cx="10445131" cy="46536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Relationship between Payload Mass and Launch Site</a:t>
            </a:r>
            <a:endParaRPr lang="en-US" dirty="0"/>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A851DF0-9983-EB2B-2EB3-E011CFC3F5F0}"/>
              </a:ext>
            </a:extLst>
          </p:cNvPr>
          <p:cNvPicPr>
            <a:picLocks noChangeAspect="1"/>
          </p:cNvPicPr>
          <p:nvPr/>
        </p:nvPicPr>
        <p:blipFill>
          <a:blip r:embed="rId3"/>
          <a:stretch>
            <a:fillRect/>
          </a:stretch>
        </p:blipFill>
        <p:spPr>
          <a:xfrm>
            <a:off x="829278" y="1532466"/>
            <a:ext cx="6821225" cy="4563533"/>
          </a:xfrm>
          <a:prstGeom prst="rect">
            <a:avLst/>
          </a:prstGeom>
        </p:spPr>
      </p:pic>
      <p:sp>
        <p:nvSpPr>
          <p:cNvPr id="8" name="TextBox 7">
            <a:extLst>
              <a:ext uri="{FF2B5EF4-FFF2-40B4-BE49-F238E27FC236}">
                <a16:creationId xmlns:a16="http://schemas.microsoft.com/office/drawing/2014/main" id="{F026DC9E-BB34-5BF6-3BFC-7228C7088BE8}"/>
              </a:ext>
            </a:extLst>
          </p:cNvPr>
          <p:cNvSpPr txBox="1"/>
          <p:nvPr/>
        </p:nvSpPr>
        <p:spPr>
          <a:xfrm>
            <a:off x="7735169" y="1456312"/>
            <a:ext cx="3974230" cy="4618187"/>
          </a:xfrm>
          <a:prstGeom prst="rect">
            <a:avLst/>
          </a:prstGeom>
          <a:noFill/>
        </p:spPr>
        <p:txBody>
          <a:bodyPr wrap="square">
            <a:spAutoFit/>
          </a:bodyPr>
          <a:lstStyle/>
          <a:p>
            <a:pPr>
              <a:lnSpc>
                <a:spcPct val="150000"/>
              </a:lnSpc>
              <a:buNone/>
            </a:pPr>
            <a:r>
              <a:rPr lang="en-US" b="1" dirty="0">
                <a:effectLst/>
                <a:latin typeface="+mj-lt"/>
              </a:rPr>
              <a:t>Success Rate by Orbit Type</a:t>
            </a:r>
            <a:endParaRPr lang="en-US" b="0" dirty="0">
              <a:effectLst/>
              <a:latin typeface="+mj-lt"/>
            </a:endParaRPr>
          </a:p>
          <a:p>
            <a:pPr>
              <a:lnSpc>
                <a:spcPct val="150000"/>
              </a:lnSpc>
              <a:buNone/>
            </a:pPr>
            <a:r>
              <a:rPr lang="en-US" b="0" dirty="0">
                <a:effectLst/>
                <a:latin typeface="+mj-lt"/>
              </a:rPr>
              <a:t>- LEO and ISS orbits show moderate success rates (~55–60%) due to early mission failures.  </a:t>
            </a:r>
          </a:p>
          <a:p>
            <a:pPr>
              <a:lnSpc>
                <a:spcPct val="150000"/>
              </a:lnSpc>
              <a:buNone/>
            </a:pPr>
            <a:r>
              <a:rPr lang="en-US" b="0" dirty="0">
                <a:effectLst/>
                <a:latin typeface="+mj-lt"/>
              </a:rPr>
              <a:t>- Rare or high-energy orbits (GEO, ES-L1, HEO, VLEO) show perfect success rates (1.0), reflecting </a:t>
            </a:r>
            <a:r>
              <a:rPr lang="en-US" b="1" dirty="0">
                <a:effectLst/>
                <a:latin typeface="+mj-lt"/>
              </a:rPr>
              <a:t>fewer launches and successful outcomes</a:t>
            </a:r>
            <a:r>
              <a:rPr lang="en-US" b="0" dirty="0">
                <a:effectLst/>
                <a:latin typeface="+mj-lt"/>
              </a:rPr>
              <a:t>.  </a:t>
            </a:r>
          </a:p>
          <a:p>
            <a:pPr>
              <a:lnSpc>
                <a:spcPct val="150000"/>
              </a:lnSpc>
              <a:buNone/>
            </a:pPr>
            <a:r>
              <a:rPr lang="en-US" b="0" dirty="0">
                <a:effectLst/>
                <a:latin typeface="+mj-lt"/>
              </a:rPr>
              <a:t>- Indicates that </a:t>
            </a:r>
            <a:r>
              <a:rPr lang="en-US" b="1" dirty="0">
                <a:effectLst/>
                <a:latin typeface="+mj-lt"/>
              </a:rPr>
              <a:t>mission complexity and frequency</a:t>
            </a:r>
            <a:r>
              <a:rPr lang="en-US" b="0" dirty="0">
                <a:effectLst/>
                <a:latin typeface="+mj-lt"/>
              </a:rPr>
              <a:t> can affect observed success rates.</a:t>
            </a: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0D26F3B-11BD-58E2-035A-61B94271B15B}"/>
              </a:ext>
            </a:extLst>
          </p:cNvPr>
          <p:cNvPicPr>
            <a:picLocks noChangeAspect="1"/>
          </p:cNvPicPr>
          <p:nvPr/>
        </p:nvPicPr>
        <p:blipFill>
          <a:blip r:embed="rId3"/>
          <a:stretch>
            <a:fillRect/>
          </a:stretch>
        </p:blipFill>
        <p:spPr>
          <a:xfrm>
            <a:off x="770011" y="1637583"/>
            <a:ext cx="7203984" cy="3582833"/>
          </a:xfrm>
          <a:prstGeom prst="rect">
            <a:avLst/>
          </a:prstGeom>
        </p:spPr>
      </p:pic>
      <p:sp>
        <p:nvSpPr>
          <p:cNvPr id="8" name="TextBox 7">
            <a:extLst>
              <a:ext uri="{FF2B5EF4-FFF2-40B4-BE49-F238E27FC236}">
                <a16:creationId xmlns:a16="http://schemas.microsoft.com/office/drawing/2014/main" id="{AA76D99C-F0D5-E149-11B5-FD96E5657D26}"/>
              </a:ext>
            </a:extLst>
          </p:cNvPr>
          <p:cNvSpPr txBox="1"/>
          <p:nvPr/>
        </p:nvSpPr>
        <p:spPr>
          <a:xfrm>
            <a:off x="8368374" y="1870374"/>
            <a:ext cx="3053615" cy="2957861"/>
          </a:xfrm>
          <a:prstGeom prst="rect">
            <a:avLst/>
          </a:prstGeom>
          <a:noFill/>
        </p:spPr>
        <p:txBody>
          <a:bodyPr wrap="square">
            <a:spAutoFit/>
          </a:bodyPr>
          <a:lstStyle>
            <a:defPPr>
              <a:defRPr lang="en-US"/>
            </a:defPPr>
            <a:lvl1pPr>
              <a:lnSpc>
                <a:spcPct val="150000"/>
              </a:lnSpc>
              <a:buNone/>
              <a:defRPr b="1">
                <a:effectLst/>
                <a:latin typeface="+mj-lt"/>
              </a:defRPr>
            </a:lvl1pPr>
          </a:lstStyle>
          <a:p>
            <a:r>
              <a:rPr lang="en-US" dirty="0"/>
              <a:t>You can observe that in the LEO orbit, success seems to be related to the number of flights. Conversely, in the GTO orbit, there appears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60725" y="1593476"/>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2" name="TextBox 1">
            <a:extLst>
              <a:ext uri="{FF2B5EF4-FFF2-40B4-BE49-F238E27FC236}">
                <a16:creationId xmlns:a16="http://schemas.microsoft.com/office/drawing/2014/main" id="{FA9EAB72-4B86-B4B2-59CA-6F88ACA8292C}"/>
              </a:ext>
            </a:extLst>
          </p:cNvPr>
          <p:cNvSpPr txBox="1"/>
          <p:nvPr/>
        </p:nvSpPr>
        <p:spPr>
          <a:xfrm>
            <a:off x="770011" y="5342020"/>
            <a:ext cx="9021188" cy="584775"/>
          </a:xfrm>
          <a:prstGeom prst="rect">
            <a:avLst/>
          </a:prstGeom>
          <a:noFill/>
        </p:spPr>
        <p:txBody>
          <a:bodyPr wrap="none" rtlCol="0">
            <a:spAutoFit/>
          </a:bodyPr>
          <a:lstStyle/>
          <a:p>
            <a:r>
              <a:rPr lang="en-IN" sz="3200" b="1" dirty="0">
                <a:hlinkClick r:id="rId4"/>
              </a:rPr>
              <a:t>https://github.com/mohanpsivam/spacex-capstone</a:t>
            </a:r>
            <a:endParaRPr lang="en-IN" sz="3200" b="1" dirty="0"/>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64F0E99-05E7-4831-7493-A8AEE1A7FAF9}"/>
              </a:ext>
            </a:extLst>
          </p:cNvPr>
          <p:cNvPicPr>
            <a:picLocks noChangeAspect="1"/>
          </p:cNvPicPr>
          <p:nvPr/>
        </p:nvPicPr>
        <p:blipFill>
          <a:blip r:embed="rId3"/>
          <a:stretch>
            <a:fillRect/>
          </a:stretch>
        </p:blipFill>
        <p:spPr>
          <a:xfrm>
            <a:off x="625632" y="1507808"/>
            <a:ext cx="8292142" cy="4097656"/>
          </a:xfrm>
          <a:prstGeom prst="rect">
            <a:avLst/>
          </a:prstGeom>
        </p:spPr>
      </p:pic>
      <p:sp>
        <p:nvSpPr>
          <p:cNvPr id="8" name="TextBox 7">
            <a:extLst>
              <a:ext uri="{FF2B5EF4-FFF2-40B4-BE49-F238E27FC236}">
                <a16:creationId xmlns:a16="http://schemas.microsoft.com/office/drawing/2014/main" id="{5B15D1A9-A6B2-2BEF-6FCC-EE62AE117453}"/>
              </a:ext>
            </a:extLst>
          </p:cNvPr>
          <p:cNvSpPr txBox="1"/>
          <p:nvPr/>
        </p:nvSpPr>
        <p:spPr>
          <a:xfrm>
            <a:off x="9047747" y="1534571"/>
            <a:ext cx="2954956" cy="3788858"/>
          </a:xfrm>
          <a:prstGeom prst="rect">
            <a:avLst/>
          </a:prstGeom>
          <a:noFill/>
        </p:spPr>
        <p:txBody>
          <a:bodyPr wrap="square">
            <a:spAutoFit/>
          </a:bodyPr>
          <a:lstStyle>
            <a:defPPr>
              <a:defRPr lang="en-US"/>
            </a:defPPr>
            <a:lvl1pPr>
              <a:lnSpc>
                <a:spcPct val="150000"/>
              </a:lnSpc>
              <a:buNone/>
              <a:defRPr b="1">
                <a:effectLst/>
                <a:latin typeface="+mj-lt"/>
              </a:defRPr>
            </a:lvl1pPr>
          </a:lstStyle>
          <a:p>
            <a:r>
              <a:rPr lang="en-IN" dirty="0"/>
              <a:t>With heavy payloads the successful landing or positive landing rate are more for </a:t>
            </a:r>
            <a:r>
              <a:rPr lang="en-IN" dirty="0" err="1"/>
              <a:t>Polar,LEO</a:t>
            </a:r>
            <a:r>
              <a:rPr lang="en-IN" dirty="0"/>
              <a:t> and ISS.</a:t>
            </a:r>
          </a:p>
          <a:p>
            <a:r>
              <a:rPr lang="en-IN" dirty="0"/>
              <a:t>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C12F3AD-52F3-439E-52E5-22C608D0218D}"/>
              </a:ext>
            </a:extLst>
          </p:cNvPr>
          <p:cNvPicPr>
            <a:picLocks noChangeAspect="1"/>
          </p:cNvPicPr>
          <p:nvPr/>
        </p:nvPicPr>
        <p:blipFill>
          <a:blip r:embed="rId3"/>
          <a:stretch>
            <a:fillRect/>
          </a:stretch>
        </p:blipFill>
        <p:spPr>
          <a:xfrm>
            <a:off x="734028" y="1609983"/>
            <a:ext cx="7894716" cy="4466123"/>
          </a:xfrm>
          <a:prstGeom prst="rect">
            <a:avLst/>
          </a:prstGeom>
        </p:spPr>
      </p:pic>
      <p:sp>
        <p:nvSpPr>
          <p:cNvPr id="8" name="TextBox 7">
            <a:extLst>
              <a:ext uri="{FF2B5EF4-FFF2-40B4-BE49-F238E27FC236}">
                <a16:creationId xmlns:a16="http://schemas.microsoft.com/office/drawing/2014/main" id="{2404E2B6-C741-0491-D805-F2FB7B15889E}"/>
              </a:ext>
            </a:extLst>
          </p:cNvPr>
          <p:cNvSpPr txBox="1"/>
          <p:nvPr/>
        </p:nvSpPr>
        <p:spPr>
          <a:xfrm>
            <a:off x="9035716" y="1962835"/>
            <a:ext cx="2422256" cy="1200329"/>
          </a:xfrm>
          <a:prstGeom prst="rect">
            <a:avLst/>
          </a:prstGeom>
          <a:noFill/>
        </p:spPr>
        <p:txBody>
          <a:bodyPr wrap="square">
            <a:spAutoFit/>
          </a:bodyPr>
          <a:lstStyle/>
          <a:p>
            <a:r>
              <a:rPr lang="en-IN" dirty="0"/>
              <a:t>you can observe that 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74882" y="1825625"/>
            <a:ext cx="6511490" cy="2987007"/>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Query: </a:t>
            </a:r>
            <a:r>
              <a:rPr lang="en-US" sz="2200" dirty="0">
                <a:solidFill>
                  <a:schemeClr val="accent3">
                    <a:lumMod val="25000"/>
                  </a:schemeClr>
                </a:solidFill>
                <a:latin typeface="Abadi" panose="020B0604020104020204" pitchFamily="34" charset="0"/>
              </a:rPr>
              <a:t>Find unique launch sites.</a:t>
            </a:r>
          </a:p>
          <a:p>
            <a:pPr>
              <a:lnSpc>
                <a:spcPct val="100000"/>
              </a:lnSpc>
              <a:spcBef>
                <a:spcPts val="1400"/>
              </a:spcBef>
            </a:pPr>
            <a:r>
              <a:rPr lang="en-US" sz="2200" b="1" dirty="0">
                <a:solidFill>
                  <a:schemeClr val="accent3">
                    <a:lumMod val="25000"/>
                  </a:schemeClr>
                </a:solidFill>
                <a:latin typeface="Abadi" panose="020B0604020104020204" pitchFamily="34" charset="0"/>
              </a:rPr>
              <a:t>Result: </a:t>
            </a:r>
            <a:r>
              <a:rPr lang="en-US" sz="2200" dirty="0">
                <a:solidFill>
                  <a:schemeClr val="accent3">
                    <a:lumMod val="25000"/>
                  </a:schemeClr>
                </a:solidFill>
                <a:latin typeface="Abadi" panose="020B0604020104020204" pitchFamily="34" charset="0"/>
              </a:rPr>
              <a:t>CCAFS LC-40, CCAFS SLC-40, KSC LC-39A, VAFB SLC-4E</a:t>
            </a:r>
          </a:p>
          <a:p>
            <a:pPr>
              <a:lnSpc>
                <a:spcPct val="100000"/>
              </a:lnSpc>
              <a:spcBef>
                <a:spcPts val="1400"/>
              </a:spcBef>
            </a:pPr>
            <a:r>
              <a:rPr lang="en-US" sz="2200" b="1" dirty="0">
                <a:solidFill>
                  <a:schemeClr val="accent3">
                    <a:lumMod val="25000"/>
                  </a:schemeClr>
                </a:solidFill>
                <a:latin typeface="Abadi" panose="020B0604020104020204" pitchFamily="34" charset="0"/>
              </a:rPr>
              <a:t>Explanation: </a:t>
            </a:r>
            <a:r>
              <a:rPr lang="en-US" sz="2200" dirty="0">
                <a:solidFill>
                  <a:schemeClr val="accent3">
                    <a:lumMod val="25000"/>
                  </a:schemeClr>
                </a:solidFill>
                <a:latin typeface="Abadi" panose="020B0604020104020204" pitchFamily="34" charset="0"/>
              </a:rPr>
              <a:t>Identifying launch sites helps focus analysis on site-specific success patterns and payload performance.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254CB92-B1FB-E8B9-3ACC-5C159E3D7EC0}"/>
              </a:ext>
            </a:extLst>
          </p:cNvPr>
          <p:cNvPicPr>
            <a:picLocks noChangeAspect="1"/>
          </p:cNvPicPr>
          <p:nvPr/>
        </p:nvPicPr>
        <p:blipFill>
          <a:blip r:embed="rId3"/>
          <a:stretch>
            <a:fillRect/>
          </a:stretch>
        </p:blipFill>
        <p:spPr>
          <a:xfrm>
            <a:off x="1137872" y="1825625"/>
            <a:ext cx="2067341" cy="28005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7"/>
            <a:ext cx="9442394" cy="1485466"/>
          </a:xfrm>
          <a:prstGeom prst="rect">
            <a:avLst/>
          </a:prstGeom>
        </p:spPr>
        <p:txBody>
          <a:bodyPr>
            <a:normAutofit/>
          </a:bodyPr>
          <a:lstStyle/>
          <a:p>
            <a:r>
              <a:rPr lang="en-US" dirty="0"/>
              <a:t>%%</a:t>
            </a:r>
            <a:r>
              <a:rPr lang="en-US" dirty="0" err="1"/>
              <a:t>sql</a:t>
            </a:r>
            <a:endParaRPr lang="en-US" dirty="0"/>
          </a:p>
          <a:p>
            <a:pPr marL="0" indent="0">
              <a:buNone/>
            </a:pPr>
            <a:r>
              <a:rPr lang="en-US" dirty="0"/>
              <a:t>SELECT * FROM SPACEXTABLE WHERE "</a:t>
            </a:r>
            <a:r>
              <a:rPr lang="en-US" dirty="0" err="1"/>
              <a:t>Launch_Site</a:t>
            </a:r>
            <a:r>
              <a:rPr lang="en-US" dirty="0"/>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709D4A9-0C64-278F-ACE6-EC109BCBF6D1}"/>
              </a:ext>
            </a:extLst>
          </p:cNvPr>
          <p:cNvPicPr>
            <a:picLocks noChangeAspect="1"/>
          </p:cNvPicPr>
          <p:nvPr/>
        </p:nvPicPr>
        <p:blipFill>
          <a:blip r:embed="rId3"/>
          <a:stretch>
            <a:fillRect/>
          </a:stretch>
        </p:blipFill>
        <p:spPr>
          <a:xfrm>
            <a:off x="853601" y="2984976"/>
            <a:ext cx="9232771" cy="1927144"/>
          </a:xfrm>
          <a:prstGeom prst="rect">
            <a:avLst/>
          </a:prstGeom>
        </p:spPr>
      </p:pic>
      <p:sp>
        <p:nvSpPr>
          <p:cNvPr id="7" name="Rectangle 1">
            <a:extLst>
              <a:ext uri="{FF2B5EF4-FFF2-40B4-BE49-F238E27FC236}">
                <a16:creationId xmlns:a16="http://schemas.microsoft.com/office/drawing/2014/main" id="{F8788208-0BBB-3BB0-D551-DCEB29A2D229}"/>
              </a:ext>
            </a:extLst>
          </p:cNvPr>
          <p:cNvSpPr>
            <a:spLocks noChangeArrowheads="1"/>
          </p:cNvSpPr>
          <p:nvPr/>
        </p:nvSpPr>
        <p:spPr bwMode="auto">
          <a:xfrm>
            <a:off x="664143" y="5190498"/>
            <a:ext cx="1018352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The query selects the </a:t>
            </a:r>
            <a:r>
              <a:rPr kumimoji="0" lang="en-US" altLang="en-US" sz="1800" b="1" i="0" u="none" strike="noStrike" cap="none" normalizeH="0" baseline="0" dirty="0">
                <a:ln>
                  <a:noFill/>
                </a:ln>
                <a:solidFill>
                  <a:schemeClr val="tx1"/>
                </a:solidFill>
                <a:effectLst/>
                <a:latin typeface="+mj-lt"/>
              </a:rPr>
              <a:t>first 5 records</a:t>
            </a:r>
            <a:r>
              <a:rPr kumimoji="0" lang="en-US" altLang="en-US" sz="1800" b="0" i="0" u="none" strike="noStrike" cap="none" normalizeH="0" baseline="0" dirty="0">
                <a:ln>
                  <a:noFill/>
                </a:ln>
                <a:solidFill>
                  <a:schemeClr val="tx1"/>
                </a:solidFill>
                <a:effectLst/>
                <a:latin typeface="+mj-lt"/>
              </a:rPr>
              <a:t> where the launch site name starts with </a:t>
            </a:r>
            <a:r>
              <a:rPr kumimoji="0" lang="en-US" altLang="en-US" sz="1800" b="1" i="0" u="none" strike="noStrike" cap="none" normalizeH="0" baseline="0" dirty="0">
                <a:ln>
                  <a:noFill/>
                </a:ln>
                <a:solidFill>
                  <a:schemeClr val="tx1"/>
                </a:solidFill>
                <a:effectLst/>
                <a:latin typeface="+mj-lt"/>
              </a:rPr>
              <a:t>“CCA”</a:t>
            </a:r>
            <a:r>
              <a:rPr kumimoji="0" lang="en-US" altLang="en-US" sz="1800" b="0" i="0" u="none" strike="noStrike" cap="none" normalizeH="0" baseline="0" dirty="0">
                <a:ln>
                  <a:noFill/>
                </a:ln>
                <a:solidFill>
                  <a:schemeClr val="tx1"/>
                </a:solidFill>
                <a:effectLst/>
                <a:latin typeface="+mj-lt"/>
              </a:rPr>
              <a:t> (Cape Canaveral Air Force Station).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This helps quickly inspect the data for specific launch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Useful for verifying </a:t>
            </a:r>
            <a:r>
              <a:rPr kumimoji="0" lang="en-US" altLang="en-US" sz="1800" b="1" i="0" u="none" strike="noStrike" cap="none" normalizeH="0" baseline="0" dirty="0">
                <a:ln>
                  <a:noFill/>
                </a:ln>
                <a:solidFill>
                  <a:schemeClr val="tx1"/>
                </a:solidFill>
                <a:effectLst/>
                <a:latin typeface="+mj-lt"/>
              </a:rPr>
              <a:t>payloads, booster versions, and success/failure status</a:t>
            </a:r>
            <a:r>
              <a:rPr kumimoji="0" lang="en-US" altLang="en-US" sz="1800" b="0" i="0" u="none" strike="noStrike" cap="none" normalizeH="0" baseline="0" dirty="0">
                <a:ln>
                  <a:noFill/>
                </a:ln>
                <a:solidFill>
                  <a:schemeClr val="tx1"/>
                </a:solidFill>
                <a:effectLst/>
                <a:latin typeface="+mj-lt"/>
              </a:rPr>
              <a:t> for these sites before deeper analysis.</a:t>
            </a: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07662" y="1575368"/>
            <a:ext cx="3585412"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total payload mass carried by all boosters launched for NASA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Helps understand the scale of payloads handled for a specific customer.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Useful for comparing contributions of different customers and evaluating payload distribution across launch sites.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51D9E2A-524C-3016-8673-7B9A4A6B3D50}"/>
              </a:ext>
            </a:extLst>
          </p:cNvPr>
          <p:cNvPicPr>
            <a:picLocks noChangeAspect="1"/>
          </p:cNvPicPr>
          <p:nvPr/>
        </p:nvPicPr>
        <p:blipFill>
          <a:blip r:embed="rId3"/>
          <a:stretch>
            <a:fillRect/>
          </a:stretch>
        </p:blipFill>
        <p:spPr>
          <a:xfrm>
            <a:off x="598926" y="1660184"/>
            <a:ext cx="7231944" cy="33160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5478" y="1825625"/>
            <a:ext cx="3122494"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average payload mass carried by the F9 v1.1 booster version.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Helps understand the typical payload range handled by this specific booster.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Useful for performance comparison between booster versions and assessing reliability at different payloads.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FCE7121-422A-51E7-CE0F-28919DCCB3B6}"/>
              </a:ext>
            </a:extLst>
          </p:cNvPr>
          <p:cNvPicPr>
            <a:picLocks noChangeAspect="1"/>
          </p:cNvPicPr>
          <p:nvPr/>
        </p:nvPicPr>
        <p:blipFill>
          <a:blip r:embed="rId3"/>
          <a:stretch>
            <a:fillRect/>
          </a:stretch>
        </p:blipFill>
        <p:spPr>
          <a:xfrm>
            <a:off x="634573" y="1794344"/>
            <a:ext cx="7582890" cy="40289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43486" y="1738437"/>
            <a:ext cx="3320716"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rPr>
              <a:t>This query identifies the earliest date when a booster achieved a successful landing on a ground pad.</a:t>
            </a:r>
          </a:p>
          <a:p>
            <a:pPr>
              <a:lnSpc>
                <a:spcPct val="100000"/>
              </a:lnSpc>
              <a:spcBef>
                <a:spcPts val="1400"/>
              </a:spcBef>
            </a:pPr>
            <a:r>
              <a:rPr lang="en-US" sz="2200" dirty="0">
                <a:solidFill>
                  <a:schemeClr val="accent3">
                    <a:lumMod val="25000"/>
                  </a:schemeClr>
                </a:solidFill>
              </a:rPr>
              <a:t>Helps track SpaceX’s progress in achieving reusable booster technology.</a:t>
            </a:r>
          </a:p>
          <a:p>
            <a:pPr>
              <a:lnSpc>
                <a:spcPct val="100000"/>
              </a:lnSpc>
              <a:spcBef>
                <a:spcPts val="1400"/>
              </a:spcBef>
            </a:pPr>
            <a:r>
              <a:rPr lang="en-US" sz="2200" dirty="0">
                <a:solidFill>
                  <a:schemeClr val="accent3">
                    <a:lumMod val="25000"/>
                  </a:schemeClr>
                </a:solidFill>
              </a:rPr>
              <a:t>Provides a reference point for analyzing how subsequent launches and landings have improved over time.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6B419AE-1A4D-B38A-69D8-DBFE4D76E959}"/>
              </a:ext>
            </a:extLst>
          </p:cNvPr>
          <p:cNvPicPr>
            <a:picLocks noChangeAspect="1"/>
          </p:cNvPicPr>
          <p:nvPr/>
        </p:nvPicPr>
        <p:blipFill>
          <a:blip r:embed="rId3"/>
          <a:stretch>
            <a:fillRect/>
          </a:stretch>
        </p:blipFill>
        <p:spPr>
          <a:xfrm>
            <a:off x="770011" y="1534109"/>
            <a:ext cx="7545633" cy="47126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78316" y="1812825"/>
            <a:ext cx="466343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rPr>
              <a:t>This query retrieves the booster names that successfully landed on the drone ship while carrying a moderate payload (4000–6000 kg).</a:t>
            </a:r>
          </a:p>
          <a:p>
            <a:pPr>
              <a:lnSpc>
                <a:spcPct val="100000"/>
              </a:lnSpc>
              <a:spcBef>
                <a:spcPts val="1400"/>
              </a:spcBef>
            </a:pPr>
            <a:r>
              <a:rPr lang="en-US" sz="2200" dirty="0">
                <a:solidFill>
                  <a:schemeClr val="accent3">
                    <a:lumMod val="25000"/>
                  </a:schemeClr>
                </a:solidFill>
              </a:rPr>
              <a:t>Helps identify which boosters perform reliably under specific payload conditions.</a:t>
            </a:r>
          </a:p>
          <a:p>
            <a:pPr>
              <a:lnSpc>
                <a:spcPct val="100000"/>
              </a:lnSpc>
              <a:spcBef>
                <a:spcPts val="1400"/>
              </a:spcBef>
            </a:pPr>
            <a:r>
              <a:rPr lang="en-US" sz="2200" dirty="0">
                <a:solidFill>
                  <a:schemeClr val="accent3">
                    <a:lumMod val="25000"/>
                  </a:schemeClr>
                </a:solidFill>
              </a:rPr>
              <a:t>Provides insight into the relationship between payload mass and landing success for operational planning.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17C9EA0-379E-302E-7312-88AD3D0DD4BD}"/>
              </a:ext>
            </a:extLst>
          </p:cNvPr>
          <p:cNvPicPr>
            <a:picLocks noChangeAspect="1"/>
          </p:cNvPicPr>
          <p:nvPr/>
        </p:nvPicPr>
        <p:blipFill>
          <a:blip r:embed="rId3"/>
          <a:stretch>
            <a:fillRect/>
          </a:stretch>
        </p:blipFill>
        <p:spPr>
          <a:xfrm>
            <a:off x="770011" y="1467779"/>
            <a:ext cx="6019377" cy="512306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4633" y="1674235"/>
            <a:ext cx="3296652"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total count of successful and failed missions.</a:t>
            </a:r>
          </a:p>
          <a:p>
            <a:pPr>
              <a:lnSpc>
                <a:spcPct val="100000"/>
              </a:lnSpc>
              <a:spcBef>
                <a:spcPts val="1400"/>
              </a:spcBef>
            </a:pPr>
            <a:r>
              <a:rPr lang="en-US" sz="2200" dirty="0">
                <a:solidFill>
                  <a:schemeClr val="accent3">
                    <a:lumMod val="25000"/>
                  </a:schemeClr>
                </a:solidFill>
                <a:latin typeface="Abadi" panose="020B0604020104020204" pitchFamily="34" charset="0"/>
              </a:rPr>
              <a:t>Helps quickly assess the overall success rate of SpaceX launches.</a:t>
            </a:r>
          </a:p>
          <a:p>
            <a:pPr>
              <a:lnSpc>
                <a:spcPct val="100000"/>
              </a:lnSpc>
              <a:spcBef>
                <a:spcPts val="1400"/>
              </a:spcBef>
            </a:pPr>
            <a:r>
              <a:rPr lang="en-US" sz="2200" dirty="0">
                <a:solidFill>
                  <a:schemeClr val="accent3">
                    <a:lumMod val="25000"/>
                  </a:schemeClr>
                </a:solidFill>
                <a:latin typeface="Abadi" panose="020B0604020104020204" pitchFamily="34" charset="0"/>
              </a:rPr>
              <a:t>Provides a clear metric for evaluating mission reliability and identifying patterns for further analysis.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684C3A2-2F99-89F1-C04D-D74EC3E9534D}"/>
              </a:ext>
            </a:extLst>
          </p:cNvPr>
          <p:cNvPicPr>
            <a:picLocks noChangeAspect="1"/>
          </p:cNvPicPr>
          <p:nvPr/>
        </p:nvPicPr>
        <p:blipFill>
          <a:blip r:embed="rId3"/>
          <a:stretch>
            <a:fillRect/>
          </a:stretch>
        </p:blipFill>
        <p:spPr>
          <a:xfrm>
            <a:off x="947670" y="1444941"/>
            <a:ext cx="6716062" cy="49822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15277" y="1674235"/>
            <a:ext cx="632861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identifies the booster(s) that carried the maximum payload mass in a single mission.</a:t>
            </a:r>
          </a:p>
          <a:p>
            <a:pPr>
              <a:lnSpc>
                <a:spcPct val="100000"/>
              </a:lnSpc>
              <a:spcBef>
                <a:spcPts val="1400"/>
              </a:spcBef>
            </a:pPr>
            <a:r>
              <a:rPr lang="en-US" sz="2200" dirty="0">
                <a:solidFill>
                  <a:schemeClr val="accent3">
                    <a:lumMod val="25000"/>
                  </a:schemeClr>
                </a:solidFill>
                <a:latin typeface="Abadi" panose="020B0604020104020204" pitchFamily="34" charset="0"/>
              </a:rPr>
              <a:t>Helps highlight the most capable boosters in terms of payload capacity.</a:t>
            </a:r>
          </a:p>
          <a:p>
            <a:pPr>
              <a:lnSpc>
                <a:spcPct val="100000"/>
              </a:lnSpc>
              <a:spcBef>
                <a:spcPts val="1400"/>
              </a:spcBef>
            </a:pPr>
            <a:r>
              <a:rPr lang="en-US" sz="2200" dirty="0">
                <a:solidFill>
                  <a:schemeClr val="accent3">
                    <a:lumMod val="25000"/>
                  </a:schemeClr>
                </a:solidFill>
                <a:latin typeface="Abadi" panose="020B0604020104020204" pitchFamily="34" charset="0"/>
              </a:rPr>
              <a:t>Useful for comparing booster performance and planning for future heavy-lift missions.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4EE795F-DC49-3D29-3DBB-21AB6D795776}"/>
              </a:ext>
            </a:extLst>
          </p:cNvPr>
          <p:cNvPicPr>
            <a:picLocks noChangeAspect="1"/>
          </p:cNvPicPr>
          <p:nvPr/>
        </p:nvPicPr>
        <p:blipFill>
          <a:blip r:embed="rId3"/>
          <a:stretch>
            <a:fillRect/>
          </a:stretch>
        </p:blipFill>
        <p:spPr>
          <a:xfrm>
            <a:off x="841298" y="1472665"/>
            <a:ext cx="3891377" cy="53853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049CA2D6-EE46-F101-170B-D1CF2CEC19DF}"/>
              </a:ext>
            </a:extLst>
          </p:cNvPr>
          <p:cNvSpPr txBox="1"/>
          <p:nvPr/>
        </p:nvSpPr>
        <p:spPr>
          <a:xfrm>
            <a:off x="565377" y="1491652"/>
            <a:ext cx="6094638" cy="4401205"/>
          </a:xfrm>
          <a:prstGeom prst="rect">
            <a:avLst/>
          </a:prstGeom>
          <a:noFill/>
        </p:spPr>
        <p:txBody>
          <a:bodyPr wrap="square">
            <a:spAutoFit/>
          </a:bodyPr>
          <a:lstStyle/>
          <a:p>
            <a:pPr>
              <a:buNone/>
            </a:pPr>
            <a:r>
              <a:rPr lang="en-US" sz="2000" b="1" dirty="0">
                <a:latin typeface="Abadi" panose="020B0604020104020204" pitchFamily="34" charset="0"/>
              </a:rPr>
              <a:t>Summary of Methodologies</a:t>
            </a:r>
          </a:p>
          <a:p>
            <a:pPr>
              <a:buFont typeface="Arial" panose="020B0604020202020204" pitchFamily="34" charset="0"/>
              <a:buChar char="•"/>
            </a:pPr>
            <a:r>
              <a:rPr lang="en-US" sz="2000" dirty="0">
                <a:latin typeface="Abadi" panose="020B0604020104020204" pitchFamily="34" charset="0"/>
              </a:rPr>
              <a:t>Collected SpaceX Falcon 9 launch data using REST API, web scraping, and CSV datasets.</a:t>
            </a:r>
          </a:p>
          <a:p>
            <a:pPr>
              <a:buFont typeface="Arial" panose="020B0604020202020204" pitchFamily="34" charset="0"/>
              <a:buChar char="•"/>
            </a:pPr>
            <a:r>
              <a:rPr lang="en-US" sz="2000" dirty="0">
                <a:latin typeface="Abadi" panose="020B0604020104020204" pitchFamily="34" charset="0"/>
              </a:rPr>
              <a:t>Performed data wrangling to clean, merge, and structure the data for analysis.</a:t>
            </a:r>
          </a:p>
          <a:p>
            <a:pPr>
              <a:buFont typeface="Arial" panose="020B0604020202020204" pitchFamily="34" charset="0"/>
              <a:buChar char="•"/>
            </a:pPr>
            <a:r>
              <a:rPr lang="en-US" sz="2000" dirty="0">
                <a:latin typeface="Abadi" panose="020B0604020104020204" pitchFamily="34" charset="0"/>
              </a:rPr>
              <a:t>Conducted Exploratory Data Analysis (EDA) using SQL and visualization libraries.</a:t>
            </a:r>
          </a:p>
          <a:p>
            <a:pPr>
              <a:buFont typeface="Arial" panose="020B0604020202020204" pitchFamily="34" charset="0"/>
              <a:buChar char="•"/>
            </a:pPr>
            <a:r>
              <a:rPr lang="en-US" sz="2000" dirty="0">
                <a:latin typeface="Abadi" panose="020B0604020104020204" pitchFamily="34" charset="0"/>
              </a:rPr>
              <a:t>Built interactive maps with </a:t>
            </a:r>
            <a:r>
              <a:rPr lang="en-US" sz="2000" b="1" dirty="0">
                <a:latin typeface="Abadi" panose="020B0604020104020204" pitchFamily="34" charset="0"/>
              </a:rPr>
              <a:t>Folium</a:t>
            </a:r>
            <a:r>
              <a:rPr lang="en-US" sz="2000" dirty="0">
                <a:latin typeface="Abadi" panose="020B0604020104020204" pitchFamily="34" charset="0"/>
              </a:rPr>
              <a:t> to explore spatial launch patterns.</a:t>
            </a:r>
          </a:p>
          <a:p>
            <a:pPr>
              <a:buFont typeface="Arial" panose="020B0604020202020204" pitchFamily="34" charset="0"/>
              <a:buChar char="•"/>
            </a:pPr>
            <a:r>
              <a:rPr lang="en-US" sz="2000" dirty="0">
                <a:latin typeface="Abadi" panose="020B0604020104020204" pitchFamily="34" charset="0"/>
              </a:rPr>
              <a:t>Developed a </a:t>
            </a:r>
            <a:r>
              <a:rPr lang="en-US" sz="2000" b="1" dirty="0" err="1">
                <a:latin typeface="Abadi" panose="020B0604020104020204" pitchFamily="34" charset="0"/>
              </a:rPr>
              <a:t>Plotly</a:t>
            </a:r>
            <a:r>
              <a:rPr lang="en-US" sz="2000" b="1" dirty="0">
                <a:latin typeface="Abadi" panose="020B0604020104020204" pitchFamily="34" charset="0"/>
              </a:rPr>
              <a:t> Dash dashboard</a:t>
            </a:r>
            <a:r>
              <a:rPr lang="en-US" sz="2000" dirty="0">
                <a:latin typeface="Abadi" panose="020B0604020104020204" pitchFamily="34" charset="0"/>
              </a:rPr>
              <a:t> for dynamic data exploration.</a:t>
            </a:r>
          </a:p>
          <a:p>
            <a:pPr>
              <a:buFont typeface="Arial" panose="020B0604020202020204" pitchFamily="34" charset="0"/>
              <a:buChar char="•"/>
            </a:pPr>
            <a:r>
              <a:rPr lang="en-US" sz="2000" dirty="0">
                <a:latin typeface="Abadi" panose="020B0604020104020204" pitchFamily="34" charset="0"/>
              </a:rPr>
              <a:t>Applied </a:t>
            </a:r>
            <a:r>
              <a:rPr lang="en-US" sz="2000" b="1" dirty="0">
                <a:latin typeface="Abadi" panose="020B0604020104020204" pitchFamily="34" charset="0"/>
              </a:rPr>
              <a:t>machine learning classification models</a:t>
            </a:r>
            <a:r>
              <a:rPr lang="en-US" sz="2000" dirty="0">
                <a:latin typeface="Abadi" panose="020B0604020104020204" pitchFamily="34" charset="0"/>
              </a:rPr>
              <a:t> to predict launch success based on payload, site, and booster parameters.</a:t>
            </a:r>
          </a:p>
        </p:txBody>
      </p:sp>
      <p:sp>
        <p:nvSpPr>
          <p:cNvPr id="6" name="TextBox 5">
            <a:extLst>
              <a:ext uri="{FF2B5EF4-FFF2-40B4-BE49-F238E27FC236}">
                <a16:creationId xmlns:a16="http://schemas.microsoft.com/office/drawing/2014/main" id="{5D975EEC-F511-8B52-8E7B-4D8651CFDB21}"/>
              </a:ext>
            </a:extLst>
          </p:cNvPr>
          <p:cNvSpPr txBox="1"/>
          <p:nvPr/>
        </p:nvSpPr>
        <p:spPr>
          <a:xfrm>
            <a:off x="6966177" y="1491652"/>
            <a:ext cx="4491795" cy="4401205"/>
          </a:xfrm>
          <a:prstGeom prst="rect">
            <a:avLst/>
          </a:prstGeom>
          <a:noFill/>
        </p:spPr>
        <p:txBody>
          <a:bodyPr wrap="square">
            <a:spAutoFit/>
          </a:bodyPr>
          <a:lstStyle/>
          <a:p>
            <a:pPr>
              <a:buNone/>
            </a:pPr>
            <a:r>
              <a:rPr lang="en-US" sz="2000" b="1" dirty="0">
                <a:latin typeface="Abadi" panose="020B0604020104020204" pitchFamily="34" charset="0"/>
              </a:rPr>
              <a:t>Summary of Results</a:t>
            </a:r>
          </a:p>
          <a:p>
            <a:pPr>
              <a:buFont typeface="Arial" panose="020B0604020202020204" pitchFamily="34" charset="0"/>
              <a:buChar char="•"/>
            </a:pPr>
            <a:r>
              <a:rPr lang="en-US" sz="2000" dirty="0">
                <a:latin typeface="Abadi" panose="020B0604020104020204" pitchFamily="34" charset="0"/>
              </a:rPr>
              <a:t>Discovered that </a:t>
            </a:r>
            <a:r>
              <a:rPr lang="en-US" sz="2000" b="1" dirty="0">
                <a:latin typeface="Abadi" panose="020B0604020104020204" pitchFamily="34" charset="0"/>
              </a:rPr>
              <a:t>payload mass and launch site</a:t>
            </a:r>
            <a:r>
              <a:rPr lang="en-US" sz="2000" dirty="0">
                <a:latin typeface="Abadi" panose="020B0604020104020204" pitchFamily="34" charset="0"/>
              </a:rPr>
              <a:t> are strong indicators of mission success.</a:t>
            </a:r>
          </a:p>
          <a:p>
            <a:pPr>
              <a:buFont typeface="Arial" panose="020B0604020202020204" pitchFamily="34" charset="0"/>
              <a:buChar char="•"/>
            </a:pPr>
            <a:r>
              <a:rPr lang="en-US" sz="2000" dirty="0">
                <a:latin typeface="Abadi" panose="020B0604020104020204" pitchFamily="34" charset="0"/>
              </a:rPr>
              <a:t>Launches from </a:t>
            </a:r>
            <a:r>
              <a:rPr lang="en-US" sz="2000" b="1" dirty="0">
                <a:latin typeface="Abadi" panose="020B0604020104020204" pitchFamily="34" charset="0"/>
              </a:rPr>
              <a:t>KSC LC-39A</a:t>
            </a:r>
            <a:r>
              <a:rPr lang="en-US" sz="2000" dirty="0">
                <a:latin typeface="Abadi" panose="020B0604020104020204" pitchFamily="34" charset="0"/>
              </a:rPr>
              <a:t> showed the highest success rate.</a:t>
            </a:r>
          </a:p>
          <a:p>
            <a:pPr>
              <a:buFont typeface="Arial" panose="020B0604020202020204" pitchFamily="34" charset="0"/>
              <a:buChar char="•"/>
            </a:pPr>
            <a:r>
              <a:rPr lang="en-US" sz="2000" b="1" dirty="0">
                <a:latin typeface="Abadi" panose="020B0604020104020204" pitchFamily="34" charset="0"/>
              </a:rPr>
              <a:t>Reusable boosters</a:t>
            </a:r>
            <a:r>
              <a:rPr lang="en-US" sz="2000" dirty="0">
                <a:latin typeface="Abadi" panose="020B0604020104020204" pitchFamily="34" charset="0"/>
              </a:rPr>
              <a:t> significantly improved reliability and reduced cost.</a:t>
            </a:r>
          </a:p>
          <a:p>
            <a:pPr>
              <a:buFont typeface="Arial" panose="020B0604020202020204" pitchFamily="34" charset="0"/>
              <a:buChar char="•"/>
            </a:pPr>
            <a:r>
              <a:rPr lang="en-US" sz="2000" dirty="0">
                <a:latin typeface="Abadi" panose="020B0604020104020204" pitchFamily="34" charset="0"/>
              </a:rPr>
              <a:t>Interactive dashboard and maps effectively visualized insights for decision-making.</a:t>
            </a:r>
          </a:p>
          <a:p>
            <a:pPr>
              <a:buFont typeface="Arial" panose="020B0604020202020204" pitchFamily="34" charset="0"/>
              <a:buChar char="•"/>
            </a:pPr>
            <a:r>
              <a:rPr lang="en-US" sz="2000" dirty="0">
                <a:latin typeface="Abadi" panose="020B0604020104020204" pitchFamily="34" charset="0"/>
              </a:rPr>
              <a:t>Achieved a predictive model accuracy of around </a:t>
            </a:r>
            <a:r>
              <a:rPr lang="en-US" sz="2000" b="1" dirty="0">
                <a:latin typeface="Abadi" panose="020B0604020104020204" pitchFamily="34" charset="0"/>
              </a:rPr>
              <a:t>83%</a:t>
            </a:r>
            <a:r>
              <a:rPr lang="en-US" sz="2000" dirty="0">
                <a:latin typeface="Abadi" panose="020B0604020104020204" pitchFamily="34" charset="0"/>
              </a:rPr>
              <a:t>, confirming consistent classification performance.</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07192" y="1565743"/>
            <a:ext cx="427841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This query lists all failed drone ship landings in 2015, along with their booster versions and launch site names.</a:t>
            </a:r>
          </a:p>
          <a:p>
            <a:pPr>
              <a:lnSpc>
                <a:spcPct val="100000"/>
              </a:lnSpc>
              <a:spcBef>
                <a:spcPts val="1400"/>
              </a:spcBef>
            </a:pPr>
            <a:r>
              <a:rPr lang="en-US" sz="2200" dirty="0">
                <a:solidFill>
                  <a:schemeClr val="accent3">
                    <a:lumMod val="25000"/>
                  </a:schemeClr>
                </a:solidFill>
              </a:rPr>
              <a:t>Helps analyze early challenges in reusable booster technology.</a:t>
            </a:r>
          </a:p>
          <a:p>
            <a:pPr>
              <a:lnSpc>
                <a:spcPct val="100000"/>
              </a:lnSpc>
              <a:spcBef>
                <a:spcPts val="1400"/>
              </a:spcBef>
            </a:pPr>
            <a:r>
              <a:rPr lang="en-US" sz="2200" dirty="0">
                <a:solidFill>
                  <a:schemeClr val="accent3">
                    <a:lumMod val="25000"/>
                  </a:schemeClr>
                </a:solidFill>
              </a:rPr>
              <a:t>Provides insight into which booster versions and launch sites experienced difficulties during the initial years of drone ship landings.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8662AB8-6F59-9736-5C0E-9A7508F4A4A2}"/>
              </a:ext>
            </a:extLst>
          </p:cNvPr>
          <p:cNvPicPr>
            <a:picLocks noChangeAspect="1"/>
          </p:cNvPicPr>
          <p:nvPr/>
        </p:nvPicPr>
        <p:blipFill>
          <a:blip r:embed="rId3"/>
          <a:stretch>
            <a:fillRect/>
          </a:stretch>
        </p:blipFill>
        <p:spPr>
          <a:xfrm>
            <a:off x="770011" y="1427650"/>
            <a:ext cx="5827248" cy="499956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0181" y="1515440"/>
            <a:ext cx="60582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This query ranks the number of landing outcomes (e.g., Failure (drone ship), Success (ground pad)) between June 4, 2010, and March 20, 2017, in descending order.</a:t>
            </a:r>
          </a:p>
          <a:p>
            <a:pPr>
              <a:lnSpc>
                <a:spcPct val="100000"/>
              </a:lnSpc>
              <a:spcBef>
                <a:spcPts val="1400"/>
              </a:spcBef>
            </a:pPr>
            <a:r>
              <a:rPr lang="en-US" sz="2200" dirty="0">
                <a:solidFill>
                  <a:schemeClr val="accent3">
                    <a:lumMod val="25000"/>
                  </a:schemeClr>
                </a:solidFill>
              </a:rPr>
              <a:t>Helps identify which types of landings were most common during the early years of SpaceX’s booster recovery program.</a:t>
            </a:r>
          </a:p>
          <a:p>
            <a:pPr>
              <a:lnSpc>
                <a:spcPct val="100000"/>
              </a:lnSpc>
              <a:spcBef>
                <a:spcPts val="1400"/>
              </a:spcBef>
            </a:pPr>
            <a:r>
              <a:rPr lang="en-US" sz="2200" dirty="0">
                <a:solidFill>
                  <a:schemeClr val="accent3">
                    <a:lumMod val="25000"/>
                  </a:schemeClr>
                </a:solidFill>
              </a:rPr>
              <a:t>Provides insight into trends in landing success and failure rates over time, highlighting operational challenges and improvements.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138F915-7B8E-0ED5-DE8A-252CA434CC6F}"/>
              </a:ext>
            </a:extLst>
          </p:cNvPr>
          <p:cNvPicPr>
            <a:picLocks noChangeAspect="1"/>
          </p:cNvPicPr>
          <p:nvPr/>
        </p:nvPicPr>
        <p:blipFill>
          <a:blip r:embed="rId3"/>
          <a:stretch>
            <a:fillRect/>
          </a:stretch>
        </p:blipFill>
        <p:spPr>
          <a:xfrm>
            <a:off x="889335" y="1405289"/>
            <a:ext cx="4650845" cy="538052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11453" y="1363892"/>
            <a:ext cx="4562373" cy="2207081"/>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Red circles: Represent each SpaceX launch site with a radius of 1000 meters.</a:t>
            </a:r>
          </a:p>
          <a:p>
            <a:pPr>
              <a:lnSpc>
                <a:spcPct val="100000"/>
              </a:lnSpc>
              <a:spcBef>
                <a:spcPts val="1400"/>
              </a:spcBef>
            </a:pPr>
            <a:r>
              <a:rPr lang="en-US" sz="1400" dirty="0">
                <a:solidFill>
                  <a:schemeClr val="accent3">
                    <a:lumMod val="25000"/>
                  </a:schemeClr>
                </a:solidFill>
              </a:rPr>
              <a:t>Yellow fill: Highlights the location clearly on the map.</a:t>
            </a:r>
          </a:p>
          <a:p>
            <a:pPr>
              <a:lnSpc>
                <a:spcPct val="100000"/>
              </a:lnSpc>
              <a:spcBef>
                <a:spcPts val="1400"/>
              </a:spcBef>
            </a:pPr>
            <a:r>
              <a:rPr lang="en-US" sz="1400" dirty="0">
                <a:solidFill>
                  <a:schemeClr val="accent3">
                    <a:lumMod val="25000"/>
                  </a:schemeClr>
                </a:solidFill>
              </a:rPr>
              <a:t>Popup labels: Display the name of the launch site when clicked.</a:t>
            </a:r>
          </a:p>
          <a:p>
            <a:pPr>
              <a:lnSpc>
                <a:spcPct val="100000"/>
              </a:lnSpc>
              <a:spcBef>
                <a:spcPts val="1400"/>
              </a:spcBef>
            </a:pPr>
            <a:r>
              <a:rPr lang="en-US" sz="1400" dirty="0">
                <a:solidFill>
                  <a:schemeClr val="accent3">
                    <a:lumMod val="25000"/>
                  </a:schemeClr>
                </a:solidFill>
              </a:rPr>
              <a:t>Text markers: Show launch site names directly on the map for easy identification.</a:t>
            </a:r>
            <a:endParaRPr lang="en-US" sz="14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latin typeface="+mj-lt"/>
              </a:rPr>
              <a:t>SpaceX Launch Sites: Geographic Distribution</a:t>
            </a:r>
            <a:endParaRPr lang="en-US" dirty="0">
              <a:solidFill>
                <a:srgbClr val="0B49CB"/>
              </a:solidFill>
              <a:latin typeface="+mj-lt"/>
            </a:endParaRPr>
          </a:p>
        </p:txBody>
      </p:sp>
      <p:pic>
        <p:nvPicPr>
          <p:cNvPr id="6" name="Picture 5">
            <a:extLst>
              <a:ext uri="{FF2B5EF4-FFF2-40B4-BE49-F238E27FC236}">
                <a16:creationId xmlns:a16="http://schemas.microsoft.com/office/drawing/2014/main" id="{AB9B346B-6C46-7E69-1726-7D525C0A219F}"/>
              </a:ext>
            </a:extLst>
          </p:cNvPr>
          <p:cNvPicPr>
            <a:picLocks noChangeAspect="1"/>
          </p:cNvPicPr>
          <p:nvPr/>
        </p:nvPicPr>
        <p:blipFill>
          <a:blip r:embed="rId3"/>
          <a:srcRect l="18661"/>
          <a:stretch>
            <a:fillRect/>
          </a:stretch>
        </p:blipFill>
        <p:spPr>
          <a:xfrm>
            <a:off x="837399" y="1490605"/>
            <a:ext cx="6260814" cy="4735787"/>
          </a:xfrm>
          <a:prstGeom prst="rect">
            <a:avLst/>
          </a:prstGeom>
        </p:spPr>
      </p:pic>
      <p:sp>
        <p:nvSpPr>
          <p:cNvPr id="7" name="Content Placeholder 4">
            <a:extLst>
              <a:ext uri="{FF2B5EF4-FFF2-40B4-BE49-F238E27FC236}">
                <a16:creationId xmlns:a16="http://schemas.microsoft.com/office/drawing/2014/main" id="{B9E9B0F4-91FE-FA8D-F665-2BE6DA556F3B}"/>
              </a:ext>
            </a:extLst>
          </p:cNvPr>
          <p:cNvSpPr txBox="1">
            <a:spLocks/>
          </p:cNvSpPr>
          <p:nvPr/>
        </p:nvSpPr>
        <p:spPr>
          <a:xfrm>
            <a:off x="7401830" y="3818335"/>
            <a:ext cx="4562372" cy="24080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rPr>
              <a:t>Findings:</a:t>
            </a:r>
          </a:p>
          <a:p>
            <a:pPr>
              <a:lnSpc>
                <a:spcPct val="100000"/>
              </a:lnSpc>
              <a:spcBef>
                <a:spcPts val="1400"/>
              </a:spcBef>
            </a:pPr>
            <a:r>
              <a:rPr lang="en-US" sz="1400" dirty="0">
                <a:solidFill>
                  <a:schemeClr val="accent3">
                    <a:lumMod val="25000"/>
                  </a:schemeClr>
                </a:solidFill>
              </a:rPr>
              <a:t>All four main launch sites are clearly visible: CCAFS LC-40, CCAFS SLC-40, KSC LC-39A, VAFB SLC-4E.</a:t>
            </a:r>
          </a:p>
          <a:p>
            <a:pPr>
              <a:lnSpc>
                <a:spcPct val="100000"/>
              </a:lnSpc>
              <a:spcBef>
                <a:spcPts val="1400"/>
              </a:spcBef>
            </a:pPr>
            <a:r>
              <a:rPr lang="en-US" sz="1400" dirty="0">
                <a:solidFill>
                  <a:schemeClr val="accent3">
                    <a:lumMod val="25000"/>
                  </a:schemeClr>
                </a:solidFill>
              </a:rPr>
              <a:t>Sites are concentrated in the United States, with two in Florida and two on the west coast.</a:t>
            </a:r>
          </a:p>
          <a:p>
            <a:pPr>
              <a:lnSpc>
                <a:spcPct val="100000"/>
              </a:lnSpc>
              <a:spcBef>
                <a:spcPts val="1400"/>
              </a:spcBef>
            </a:pPr>
            <a:r>
              <a:rPr lang="en-US" sz="1400" dirty="0">
                <a:solidFill>
                  <a:schemeClr val="accent3">
                    <a:lumMod val="25000"/>
                  </a:schemeClr>
                </a:solidFill>
              </a:rPr>
              <a:t>Provides a visual overview of launch site distribution for spatial analysis and planning.</a:t>
            </a:r>
            <a:endParaRPr lang="en-US" sz="1400" dirty="0"/>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45179" y="1546493"/>
            <a:ext cx="5589070" cy="2163220"/>
          </a:xfrm>
          <a:prstGeom prst="rect">
            <a:avLst/>
          </a:prstGeom>
        </p:spPr>
        <p:txBody>
          <a:bodyPr lIns="91440" tIns="45720" rIns="91440" bIns="45720" anchor="t">
            <a:normAutofit/>
          </a:bodyPr>
          <a:lstStyle/>
          <a:p>
            <a:pPr marL="0" indent="0">
              <a:buNone/>
            </a:pPr>
            <a:r>
              <a:rPr lang="en-US" sz="1600" b="1" dirty="0"/>
              <a:t>Key Elements:</a:t>
            </a:r>
            <a:endParaRPr lang="en-US" sz="1600" dirty="0"/>
          </a:p>
          <a:p>
            <a:r>
              <a:rPr lang="en-US" sz="1600" b="1" dirty="0"/>
              <a:t>Red circles:</a:t>
            </a:r>
            <a:r>
              <a:rPr lang="en-US" sz="1600" dirty="0"/>
              <a:t> Represent </a:t>
            </a:r>
            <a:r>
              <a:rPr lang="en-US" sz="1600" b="1" dirty="0"/>
              <a:t>failed launches</a:t>
            </a:r>
            <a:r>
              <a:rPr lang="en-US" sz="1600" dirty="0"/>
              <a:t> (Class 0).</a:t>
            </a:r>
          </a:p>
          <a:p>
            <a:r>
              <a:rPr lang="en-US" sz="1600" b="1" dirty="0"/>
              <a:t>Green circles:</a:t>
            </a:r>
            <a:r>
              <a:rPr lang="en-US" sz="1600" dirty="0"/>
              <a:t> Represent </a:t>
            </a:r>
            <a:r>
              <a:rPr lang="en-US" sz="1600" b="1" dirty="0"/>
              <a:t>successful launches</a:t>
            </a:r>
            <a:r>
              <a:rPr lang="en-US" sz="1600" dirty="0"/>
              <a:t> (Class 1).</a:t>
            </a:r>
          </a:p>
          <a:p>
            <a:r>
              <a:rPr lang="en-US" sz="1600" b="1" dirty="0"/>
              <a:t>Yellow-filled circles with black borders:</a:t>
            </a:r>
            <a:r>
              <a:rPr lang="en-US" sz="1600" dirty="0"/>
              <a:t> Indicate the </a:t>
            </a:r>
            <a:r>
              <a:rPr lang="en-US" sz="1600" b="1" dirty="0"/>
              <a:t>launch site locations</a:t>
            </a:r>
            <a:r>
              <a:rPr lang="en-US" sz="1600" dirty="0"/>
              <a:t>.</a:t>
            </a:r>
          </a:p>
          <a:p>
            <a:r>
              <a:rPr lang="en-US" sz="1600" b="1" dirty="0"/>
              <a:t>Text markers:</a:t>
            </a:r>
            <a:r>
              <a:rPr lang="en-US" sz="1600" dirty="0"/>
              <a:t> Show the name of each launch site near its circle.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SpaceX Launch Outcomes: Success vs. Failure</a:t>
            </a:r>
            <a:endParaRPr lang="en-US" dirty="0">
              <a:solidFill>
                <a:srgbClr val="0B49CB"/>
              </a:solidFill>
              <a:latin typeface="+mj-lt"/>
            </a:endParaRPr>
          </a:p>
        </p:txBody>
      </p:sp>
      <p:pic>
        <p:nvPicPr>
          <p:cNvPr id="4" name="Picture 3">
            <a:extLst>
              <a:ext uri="{FF2B5EF4-FFF2-40B4-BE49-F238E27FC236}">
                <a16:creationId xmlns:a16="http://schemas.microsoft.com/office/drawing/2014/main" id="{B05FB043-FC01-DDC0-AA7B-7315F57094C3}"/>
              </a:ext>
            </a:extLst>
          </p:cNvPr>
          <p:cNvPicPr>
            <a:picLocks noChangeAspect="1"/>
          </p:cNvPicPr>
          <p:nvPr/>
        </p:nvPicPr>
        <p:blipFill>
          <a:blip r:embed="rId4"/>
          <a:stretch>
            <a:fillRect/>
          </a:stretch>
        </p:blipFill>
        <p:spPr>
          <a:xfrm>
            <a:off x="770011" y="1799098"/>
            <a:ext cx="5614646" cy="3821230"/>
          </a:xfrm>
          <a:prstGeom prst="rect">
            <a:avLst/>
          </a:prstGeom>
        </p:spPr>
      </p:pic>
      <p:sp>
        <p:nvSpPr>
          <p:cNvPr id="6" name="Content Placeholder 4">
            <a:extLst>
              <a:ext uri="{FF2B5EF4-FFF2-40B4-BE49-F238E27FC236}">
                <a16:creationId xmlns:a16="http://schemas.microsoft.com/office/drawing/2014/main" id="{F23E538C-665C-E315-A5DB-B04471ADA656}"/>
              </a:ext>
            </a:extLst>
          </p:cNvPr>
          <p:cNvSpPr txBox="1">
            <a:spLocks/>
          </p:cNvSpPr>
          <p:nvPr/>
        </p:nvSpPr>
        <p:spPr>
          <a:xfrm>
            <a:off x="6545179" y="3756301"/>
            <a:ext cx="5370897" cy="271749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Findings:</a:t>
            </a:r>
            <a:endParaRPr lang="en-US" sz="1600" dirty="0"/>
          </a:p>
          <a:p>
            <a:r>
              <a:rPr lang="en-US" sz="1600" b="1" dirty="0"/>
              <a:t>Most launches from KSC LC-39A and CCAFS LC-40/SLC-40 were successful (green markers).</a:t>
            </a:r>
          </a:p>
          <a:p>
            <a:r>
              <a:rPr lang="en-US" sz="1600" b="1" dirty="0"/>
              <a:t>Failures (red markers) are scattered and less frequent, showing improvement in launch reliability over time.</a:t>
            </a:r>
          </a:p>
          <a:p>
            <a:r>
              <a:rPr lang="en-US" sz="1600" b="1" dirty="0"/>
              <a:t>The map visually correlates launch outcomes with geographic location, helping identify patterns and trends for specific launch sites.</a:t>
            </a:r>
            <a:endParaRPr lang="en-US" sz="1600" dirty="0"/>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84543" y="1363652"/>
            <a:ext cx="3993032" cy="2457577"/>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1600" b="1" u="sng" dirty="0">
                <a:solidFill>
                  <a:schemeClr val="accent3">
                    <a:lumMod val="25000"/>
                  </a:schemeClr>
                </a:solidFill>
              </a:rPr>
              <a:t>Key Elements:</a:t>
            </a:r>
          </a:p>
          <a:p>
            <a:pPr>
              <a:lnSpc>
                <a:spcPct val="100000"/>
              </a:lnSpc>
              <a:spcBef>
                <a:spcPts val="1400"/>
              </a:spcBef>
            </a:pPr>
            <a:r>
              <a:rPr lang="en-US" sz="1600" dirty="0">
                <a:solidFill>
                  <a:schemeClr val="accent3">
                    <a:lumMod val="25000"/>
                  </a:schemeClr>
                </a:solidFill>
              </a:rPr>
              <a:t>Blue line: Represents the direct distance between the launch site and the nearest coastline.</a:t>
            </a:r>
          </a:p>
          <a:p>
            <a:pPr>
              <a:lnSpc>
                <a:spcPct val="100000"/>
              </a:lnSpc>
              <a:spcBef>
                <a:spcPts val="1400"/>
              </a:spcBef>
            </a:pPr>
            <a:r>
              <a:rPr lang="en-US" sz="1600" dirty="0">
                <a:solidFill>
                  <a:schemeClr val="accent3">
                    <a:lumMod val="25000"/>
                  </a:schemeClr>
                </a:solidFill>
              </a:rPr>
              <a:t>Launch site marker: Shows the exact location of the selected launch site.</a:t>
            </a:r>
          </a:p>
          <a:p>
            <a:pPr>
              <a:lnSpc>
                <a:spcPct val="100000"/>
              </a:lnSpc>
              <a:spcBef>
                <a:spcPts val="1400"/>
              </a:spcBef>
            </a:pPr>
            <a:r>
              <a:rPr lang="en-US" sz="1600" dirty="0">
                <a:solidFill>
                  <a:schemeClr val="accent3">
                    <a:lumMod val="25000"/>
                  </a:schemeClr>
                </a:solidFill>
              </a:rPr>
              <a:t>Coastline marker: Indicates the reference point on the coast used for distance measurement.</a:t>
            </a: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Proximity of Launch Site to Coastline</a:t>
            </a:r>
            <a:endParaRPr lang="en-US" dirty="0">
              <a:solidFill>
                <a:srgbClr val="0B49CB"/>
              </a:solidFill>
              <a:latin typeface="+mj-lt"/>
            </a:endParaRPr>
          </a:p>
        </p:txBody>
      </p:sp>
      <p:pic>
        <p:nvPicPr>
          <p:cNvPr id="4" name="Picture 3">
            <a:extLst>
              <a:ext uri="{FF2B5EF4-FFF2-40B4-BE49-F238E27FC236}">
                <a16:creationId xmlns:a16="http://schemas.microsoft.com/office/drawing/2014/main" id="{305CAB23-8803-9E61-A063-104D15112E45}"/>
              </a:ext>
            </a:extLst>
          </p:cNvPr>
          <p:cNvPicPr>
            <a:picLocks noChangeAspect="1"/>
          </p:cNvPicPr>
          <p:nvPr/>
        </p:nvPicPr>
        <p:blipFill>
          <a:blip r:embed="rId3"/>
          <a:stretch>
            <a:fillRect/>
          </a:stretch>
        </p:blipFill>
        <p:spPr>
          <a:xfrm>
            <a:off x="866368" y="1671661"/>
            <a:ext cx="6882180" cy="3776239"/>
          </a:xfrm>
          <a:prstGeom prst="rect">
            <a:avLst/>
          </a:prstGeom>
        </p:spPr>
      </p:pic>
      <p:sp>
        <p:nvSpPr>
          <p:cNvPr id="6" name="Content Placeholder 4">
            <a:extLst>
              <a:ext uri="{FF2B5EF4-FFF2-40B4-BE49-F238E27FC236}">
                <a16:creationId xmlns:a16="http://schemas.microsoft.com/office/drawing/2014/main" id="{99D0D199-4067-A61E-63F0-FC65DFF391B7}"/>
              </a:ext>
            </a:extLst>
          </p:cNvPr>
          <p:cNvSpPr txBox="1">
            <a:spLocks/>
          </p:cNvSpPr>
          <p:nvPr/>
        </p:nvSpPr>
        <p:spPr>
          <a:xfrm>
            <a:off x="7884543" y="3821229"/>
            <a:ext cx="3993032" cy="24575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u="sng" dirty="0">
                <a:solidFill>
                  <a:schemeClr val="accent3">
                    <a:lumMod val="25000"/>
                  </a:schemeClr>
                </a:solidFill>
              </a:rPr>
              <a:t>FINDINGS :</a:t>
            </a:r>
          </a:p>
          <a:p>
            <a:pPr>
              <a:lnSpc>
                <a:spcPct val="100000"/>
              </a:lnSpc>
              <a:spcBef>
                <a:spcPts val="1400"/>
              </a:spcBef>
            </a:pPr>
            <a:r>
              <a:rPr lang="en-US" sz="1600" dirty="0">
                <a:solidFill>
                  <a:schemeClr val="accent3">
                    <a:lumMod val="25000"/>
                  </a:schemeClr>
                </a:solidFill>
              </a:rPr>
              <a:t>Visualizes the geographic proximity of the launch site to the coastline, which is important for rocket recovery and safety planning.</a:t>
            </a:r>
          </a:p>
          <a:p>
            <a:pPr>
              <a:lnSpc>
                <a:spcPct val="100000"/>
              </a:lnSpc>
              <a:spcBef>
                <a:spcPts val="1400"/>
              </a:spcBef>
            </a:pPr>
            <a:r>
              <a:rPr lang="en-US" sz="1600" dirty="0">
                <a:solidFill>
                  <a:schemeClr val="accent3">
                    <a:lumMod val="25000"/>
                  </a:schemeClr>
                </a:solidFill>
              </a:rPr>
              <a:t>Helps assess potential impacts of nearby transport infrastructure (railways, highways) and landing zones.</a:t>
            </a:r>
          </a:p>
          <a:p>
            <a:pPr>
              <a:lnSpc>
                <a:spcPct val="100000"/>
              </a:lnSpc>
              <a:spcBef>
                <a:spcPts val="1400"/>
              </a:spcBef>
            </a:pPr>
            <a:r>
              <a:rPr lang="en-US" sz="1600" dirty="0">
                <a:solidFill>
                  <a:schemeClr val="accent3">
                    <a:lumMod val="25000"/>
                  </a:schemeClr>
                </a:solidFill>
              </a:rPr>
              <a:t>Provides a clear spatial understanding of site logistics, safety, and operational planning considerations.</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Launch Success Counts by Site (Pie Chart)</a:t>
            </a:r>
            <a:endParaRPr lang="en-US" dirty="0">
              <a:solidFill>
                <a:srgbClr val="0B49CB"/>
              </a:solidFill>
              <a:latin typeface="+mj-lt"/>
            </a:endParaRPr>
          </a:p>
        </p:txBody>
      </p:sp>
      <p:pic>
        <p:nvPicPr>
          <p:cNvPr id="4" name="Picture 3" descr="A pie chart with different colors&#10;&#10;AI-generated content may be incorrect.">
            <a:extLst>
              <a:ext uri="{FF2B5EF4-FFF2-40B4-BE49-F238E27FC236}">
                <a16:creationId xmlns:a16="http://schemas.microsoft.com/office/drawing/2014/main" id="{77FD76DD-BE19-3D9C-059C-5B4D662DF601}"/>
              </a:ext>
            </a:extLst>
          </p:cNvPr>
          <p:cNvPicPr>
            <a:picLocks noChangeAspect="1"/>
          </p:cNvPicPr>
          <p:nvPr/>
        </p:nvPicPr>
        <p:blipFill>
          <a:blip r:embed="rId3"/>
          <a:stretch>
            <a:fillRect/>
          </a:stretch>
        </p:blipFill>
        <p:spPr>
          <a:xfrm>
            <a:off x="770012" y="1336727"/>
            <a:ext cx="10441978" cy="3678036"/>
          </a:xfrm>
          <a:prstGeom prst="rect">
            <a:avLst/>
          </a:prstGeom>
        </p:spPr>
      </p:pic>
      <p:sp>
        <p:nvSpPr>
          <p:cNvPr id="6" name="Rectangle 1">
            <a:extLst>
              <a:ext uri="{FF2B5EF4-FFF2-40B4-BE49-F238E27FC236}">
                <a16:creationId xmlns:a16="http://schemas.microsoft.com/office/drawing/2014/main" id="{B8A7D990-1B8F-419F-60D9-3E10616E8DB7}"/>
              </a:ext>
            </a:extLst>
          </p:cNvPr>
          <p:cNvSpPr>
            <a:spLocks noChangeArrowheads="1"/>
          </p:cNvSpPr>
          <p:nvPr/>
        </p:nvSpPr>
        <p:spPr bwMode="auto">
          <a:xfrm>
            <a:off x="0" y="-28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KSC LC-39A</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1" i="0" u="none" strike="noStrike" cap="none" normalizeH="0" baseline="0">
                <a:ln>
                  <a:noFill/>
                </a:ln>
                <a:solidFill>
                  <a:schemeClr val="tx1"/>
                </a:solidFill>
                <a:effectLst/>
                <a:latin typeface="Arial" panose="020B0604020202020204" pitchFamily="34" charset="0"/>
              </a:rPr>
              <a:t>CCAFS LC-40/SLC-40</a:t>
            </a:r>
            <a:r>
              <a:rPr kumimoji="0" lang="en-US" altLang="en-US" sz="1800" b="0" i="0" u="none" strike="noStrike" cap="none" normalizeH="0" baseline="0">
                <a:ln>
                  <a:noFill/>
                </a:ln>
                <a:solidFill>
                  <a:schemeClr val="tx1"/>
                </a:solidFill>
                <a:effectLst/>
                <a:latin typeface="Arial" panose="020B0604020202020204" pitchFamily="34" charset="0"/>
              </a:rPr>
              <a:t> have the </a:t>
            </a:r>
            <a:r>
              <a:rPr kumimoji="0" lang="en-US" altLang="en-US" sz="1800" b="1" i="0" u="none" strike="noStrike" cap="none" normalizeH="0" baseline="0">
                <a:ln>
                  <a:noFill/>
                </a:ln>
                <a:solidFill>
                  <a:schemeClr val="tx1"/>
                </a:solidFill>
                <a:effectLst/>
                <a:latin typeface="Arial" panose="020B0604020202020204" pitchFamily="34" charset="0"/>
              </a:rPr>
              <a:t>highest number of successful launches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Provides a </a:t>
            </a:r>
            <a:r>
              <a:rPr kumimoji="0" lang="en-US" altLang="en-US" sz="1800" b="1" i="0" u="none" strike="noStrike" cap="none" normalizeH="0" baseline="0">
                <a:ln>
                  <a:noFill/>
                </a:ln>
                <a:solidFill>
                  <a:schemeClr val="tx1"/>
                </a:solidFill>
                <a:effectLst/>
                <a:latin typeface="Arial" panose="020B0604020202020204" pitchFamily="34" charset="0"/>
              </a:rPr>
              <a:t>quick visual comparison</a:t>
            </a:r>
            <a:r>
              <a:rPr kumimoji="0" lang="en-US" altLang="en-US" sz="1800" b="0" i="0" u="none" strike="noStrike" cap="none" normalizeH="0" baseline="0">
                <a:ln>
                  <a:noFill/>
                </a:ln>
                <a:solidFill>
                  <a:schemeClr val="tx1"/>
                </a:solidFill>
                <a:effectLst/>
                <a:latin typeface="Arial" panose="020B0604020202020204" pitchFamily="34" charset="0"/>
              </a:rPr>
              <a:t> of launch performance across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Highlights which launch sites contributed most to SpaceX’s overall mission success.</a:t>
            </a:r>
          </a:p>
        </p:txBody>
      </p:sp>
      <p:sp>
        <p:nvSpPr>
          <p:cNvPr id="9" name="TextBox 8">
            <a:extLst>
              <a:ext uri="{FF2B5EF4-FFF2-40B4-BE49-F238E27FC236}">
                <a16:creationId xmlns:a16="http://schemas.microsoft.com/office/drawing/2014/main" id="{5FB8572D-FD97-09A0-36A7-B0A8614797D4}"/>
              </a:ext>
            </a:extLst>
          </p:cNvPr>
          <p:cNvSpPr txBox="1"/>
          <p:nvPr/>
        </p:nvSpPr>
        <p:spPr>
          <a:xfrm>
            <a:off x="770012" y="5165188"/>
            <a:ext cx="10299042" cy="1015663"/>
          </a:xfrm>
          <a:prstGeom prst="rect">
            <a:avLst/>
          </a:prstGeom>
          <a:noFill/>
        </p:spPr>
        <p:txBody>
          <a:bodyPr wrap="square">
            <a:spAutoFit/>
          </a:bodyPr>
          <a:lstStyle/>
          <a:p>
            <a:r>
              <a:rPr lang="en-IN" sz="2000" dirty="0"/>
              <a:t>KSC LC-39A and CCAFS LC-40/SLC-40 have the highest number of successful launches.</a:t>
            </a:r>
          </a:p>
          <a:p>
            <a:r>
              <a:rPr lang="en-IN" sz="2000" dirty="0"/>
              <a:t>Provides a quick visual comparison of launch performance across sites.</a:t>
            </a:r>
          </a:p>
          <a:p>
            <a:r>
              <a:rPr lang="en-IN" sz="2000" dirty="0"/>
              <a:t>Highlights which launch sites contributed most to SpaceX’s overall mission success.</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Launch Success Ratio for CCAFS LC-40 (Pie Chart)</a:t>
            </a:r>
            <a:endParaRPr lang="en-US" dirty="0">
              <a:solidFill>
                <a:srgbClr val="0B49CB"/>
              </a:solidFill>
              <a:latin typeface="+mj-lt"/>
            </a:endParaRPr>
          </a:p>
        </p:txBody>
      </p:sp>
      <p:pic>
        <p:nvPicPr>
          <p:cNvPr id="4" name="Picture 3" descr="A pie chart with a red and blue circle&#10;&#10;AI-generated content may be incorrect.">
            <a:extLst>
              <a:ext uri="{FF2B5EF4-FFF2-40B4-BE49-F238E27FC236}">
                <a16:creationId xmlns:a16="http://schemas.microsoft.com/office/drawing/2014/main" id="{7157842D-02D7-D3BE-2E92-8E1732D8D751}"/>
              </a:ext>
            </a:extLst>
          </p:cNvPr>
          <p:cNvPicPr>
            <a:picLocks noChangeAspect="1"/>
          </p:cNvPicPr>
          <p:nvPr/>
        </p:nvPicPr>
        <p:blipFill>
          <a:blip r:embed="rId3"/>
          <a:stretch>
            <a:fillRect/>
          </a:stretch>
        </p:blipFill>
        <p:spPr>
          <a:xfrm>
            <a:off x="770011" y="1474304"/>
            <a:ext cx="7980744" cy="5038893"/>
          </a:xfrm>
          <a:prstGeom prst="rect">
            <a:avLst/>
          </a:prstGeom>
        </p:spPr>
      </p:pic>
      <p:sp>
        <p:nvSpPr>
          <p:cNvPr id="7" name="TextBox 6">
            <a:extLst>
              <a:ext uri="{FF2B5EF4-FFF2-40B4-BE49-F238E27FC236}">
                <a16:creationId xmlns:a16="http://schemas.microsoft.com/office/drawing/2014/main" id="{24A96C4B-98AB-9FA7-1620-C2A6DF022063}"/>
              </a:ext>
            </a:extLst>
          </p:cNvPr>
          <p:cNvSpPr txBox="1"/>
          <p:nvPr/>
        </p:nvSpPr>
        <p:spPr>
          <a:xfrm>
            <a:off x="9005947" y="1688169"/>
            <a:ext cx="2452025" cy="4247317"/>
          </a:xfrm>
          <a:prstGeom prst="rect">
            <a:avLst/>
          </a:prstGeom>
          <a:noFill/>
        </p:spPr>
        <p:txBody>
          <a:bodyPr wrap="square">
            <a:spAutoFit/>
          </a:bodyPr>
          <a:lstStyle/>
          <a:p>
            <a:r>
              <a:rPr lang="en-IN" dirty="0"/>
              <a:t>Most launches are successful (73.1%), demonstrating the site’s high reliability.</a:t>
            </a:r>
          </a:p>
          <a:p>
            <a:endParaRPr lang="en-IN" dirty="0"/>
          </a:p>
          <a:p>
            <a:r>
              <a:rPr lang="en-IN" dirty="0"/>
              <a:t>Failures are limited (26.9%), helping identify risk factors for improvement.</a:t>
            </a:r>
          </a:p>
          <a:p>
            <a:endParaRPr lang="en-IN" dirty="0"/>
          </a:p>
          <a:p>
            <a:r>
              <a:rPr lang="en-IN" dirty="0"/>
              <a:t>Visualizes the success-to-failure ratio clearly, supporting analysis of site performance and predictive </a:t>
            </a:r>
            <a:r>
              <a:rPr lang="en-IN" dirty="0" err="1"/>
              <a:t>modeling</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11200" y="1571859"/>
            <a:ext cx="2662627" cy="358115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Moderate payload ranges (~4000–6000 kg) show the highest success rates.</a:t>
            </a:r>
          </a:p>
          <a:p>
            <a:pPr>
              <a:lnSpc>
                <a:spcPct val="100000"/>
              </a:lnSpc>
              <a:spcBef>
                <a:spcPts val="1400"/>
              </a:spcBef>
            </a:pPr>
            <a:r>
              <a:rPr lang="en-US" sz="1600" dirty="0">
                <a:solidFill>
                  <a:schemeClr val="accent3">
                    <a:lumMod val="25000"/>
                  </a:schemeClr>
                </a:solidFill>
                <a:latin typeface="Abadi" panose="020B0604020104020204" pitchFamily="34" charset="0"/>
              </a:rPr>
              <a:t>Certain booster versions (e.g., F9 v1.1) perform more reliably with medium payloads.</a:t>
            </a:r>
          </a:p>
          <a:p>
            <a:pPr>
              <a:lnSpc>
                <a:spcPct val="100000"/>
              </a:lnSpc>
              <a:spcBef>
                <a:spcPts val="1400"/>
              </a:spcBef>
            </a:pPr>
            <a:r>
              <a:rPr lang="en-US" sz="1600" dirty="0">
                <a:solidFill>
                  <a:schemeClr val="accent3">
                    <a:lumMod val="25000"/>
                  </a:schemeClr>
                </a:solidFill>
                <a:latin typeface="Abadi" panose="020B0604020104020204" pitchFamily="34" charset="0"/>
              </a:rPr>
              <a:t>Very high or very low payloads tend to have a higher proportion of failures.</a:t>
            </a:r>
          </a:p>
          <a:p>
            <a:pPr>
              <a:lnSpc>
                <a:spcPct val="100000"/>
              </a:lnSpc>
              <a:spcBef>
                <a:spcPts val="1400"/>
              </a:spcBef>
            </a:pPr>
            <a:r>
              <a:rPr lang="en-US" sz="1600" dirty="0">
                <a:solidFill>
                  <a:schemeClr val="accent3">
                    <a:lumMod val="25000"/>
                  </a:schemeClr>
                </a:solidFill>
                <a:latin typeface="Abadi" panose="020B0604020104020204" pitchFamily="34" charset="0"/>
              </a:rPr>
              <a:t>Interactive visualization helps identify optimal payload ranges and assess booster performance across sites.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Payload vs. Launch Outcome Scatter Plot (All Sites)</a:t>
            </a:r>
            <a:endParaRPr lang="en-US" dirty="0">
              <a:solidFill>
                <a:srgbClr val="0B49CB"/>
              </a:solidFill>
              <a:latin typeface="+mj-lt"/>
            </a:endParaRPr>
          </a:p>
        </p:txBody>
      </p:sp>
      <p:pic>
        <p:nvPicPr>
          <p:cNvPr id="4" name="Picture 3" descr="A screenshot of a computer&#10;&#10;AI-generated content may be incorrect.">
            <a:extLst>
              <a:ext uri="{FF2B5EF4-FFF2-40B4-BE49-F238E27FC236}">
                <a16:creationId xmlns:a16="http://schemas.microsoft.com/office/drawing/2014/main" id="{CB64EB56-E15A-8B7B-22E9-78A83EF509E9}"/>
              </a:ext>
            </a:extLst>
          </p:cNvPr>
          <p:cNvPicPr>
            <a:picLocks noChangeAspect="1"/>
          </p:cNvPicPr>
          <p:nvPr/>
        </p:nvPicPr>
        <p:blipFill>
          <a:blip r:embed="rId3"/>
          <a:stretch>
            <a:fillRect/>
          </a:stretch>
        </p:blipFill>
        <p:spPr>
          <a:xfrm>
            <a:off x="702634" y="1598328"/>
            <a:ext cx="8541189" cy="440077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TextBox 2">
            <a:extLst>
              <a:ext uri="{FF2B5EF4-FFF2-40B4-BE49-F238E27FC236}">
                <a16:creationId xmlns:a16="http://schemas.microsoft.com/office/drawing/2014/main" id="{F09F5225-1DF8-399B-B308-A06009BFD1C5}"/>
              </a:ext>
            </a:extLst>
          </p:cNvPr>
          <p:cNvSpPr txBox="1"/>
          <p:nvPr/>
        </p:nvSpPr>
        <p:spPr>
          <a:xfrm>
            <a:off x="734028" y="1472278"/>
            <a:ext cx="6094638" cy="4893647"/>
          </a:xfrm>
          <a:prstGeom prst="rect">
            <a:avLst/>
          </a:prstGeom>
          <a:noFill/>
        </p:spPr>
        <p:txBody>
          <a:bodyPr wrap="square">
            <a:spAutoFit/>
          </a:bodyPr>
          <a:lstStyle/>
          <a:p>
            <a:pPr>
              <a:buNone/>
            </a:pPr>
            <a:r>
              <a:rPr lang="en-US" sz="2400" b="1" dirty="0">
                <a:latin typeface="Abadi" panose="020B0604020104020204" pitchFamily="34" charset="0"/>
              </a:rPr>
              <a:t>Project Background and Context</a:t>
            </a:r>
          </a:p>
          <a:p>
            <a:pPr>
              <a:buFont typeface="Arial" panose="020B0604020202020204" pitchFamily="34" charset="0"/>
              <a:buChar char="•"/>
            </a:pPr>
            <a:r>
              <a:rPr lang="en-US" sz="2400" dirty="0">
                <a:latin typeface="Abadi" panose="020B0604020104020204" pitchFamily="34" charset="0"/>
              </a:rPr>
              <a:t>SpaceX designs, manufactures, and launches advanced rockets and spacecraft.</a:t>
            </a:r>
          </a:p>
          <a:p>
            <a:pPr>
              <a:buFont typeface="Arial" panose="020B0604020202020204" pitchFamily="34" charset="0"/>
              <a:buChar char="•"/>
            </a:pPr>
            <a:r>
              <a:rPr lang="en-US" sz="2400" dirty="0">
                <a:latin typeface="Abadi" panose="020B0604020104020204" pitchFamily="34" charset="0"/>
              </a:rPr>
              <a:t>The company’s long-term goal is to make </a:t>
            </a:r>
            <a:r>
              <a:rPr lang="en-US" sz="2400" b="1" dirty="0">
                <a:latin typeface="Abadi" panose="020B0604020104020204" pitchFamily="34" charset="0"/>
              </a:rPr>
              <a:t>reusable rocket technology</a:t>
            </a:r>
            <a:r>
              <a:rPr lang="en-US" sz="2400" dirty="0">
                <a:latin typeface="Abadi" panose="020B0604020104020204" pitchFamily="34" charset="0"/>
              </a:rPr>
              <a:t> reliable and cost-efficient.</a:t>
            </a:r>
          </a:p>
          <a:p>
            <a:pPr>
              <a:buFont typeface="Arial" panose="020B0604020202020204" pitchFamily="34" charset="0"/>
              <a:buChar char="•"/>
            </a:pPr>
            <a:r>
              <a:rPr lang="en-US" sz="2400" dirty="0">
                <a:latin typeface="Abadi" panose="020B0604020104020204" pitchFamily="34" charset="0"/>
              </a:rPr>
              <a:t>This project analyzes historical SpaceX Falcon 9 launch data to understand the factors influencing launch outcomes.</a:t>
            </a:r>
          </a:p>
          <a:p>
            <a:pPr>
              <a:buFont typeface="Arial" panose="020B0604020202020204" pitchFamily="34" charset="0"/>
              <a:buChar char="•"/>
            </a:pPr>
            <a:r>
              <a:rPr lang="en-US" sz="2400" dirty="0">
                <a:latin typeface="Abadi" panose="020B0604020104020204" pitchFamily="34" charset="0"/>
              </a:rPr>
              <a:t>The study uses real-world data collected from APIs, web sources, and CSV files to simulate a complete data science workflow — from collection to prediction.</a:t>
            </a:r>
          </a:p>
        </p:txBody>
      </p:sp>
      <p:sp>
        <p:nvSpPr>
          <p:cNvPr id="7" name="TextBox 6">
            <a:extLst>
              <a:ext uri="{FF2B5EF4-FFF2-40B4-BE49-F238E27FC236}">
                <a16:creationId xmlns:a16="http://schemas.microsoft.com/office/drawing/2014/main" id="{813E5A68-BEEE-9EEB-DA56-10C6B9172530}"/>
              </a:ext>
            </a:extLst>
          </p:cNvPr>
          <p:cNvSpPr txBox="1"/>
          <p:nvPr/>
        </p:nvSpPr>
        <p:spPr>
          <a:xfrm>
            <a:off x="7096806" y="1472277"/>
            <a:ext cx="4480151" cy="4524315"/>
          </a:xfrm>
          <a:prstGeom prst="rect">
            <a:avLst/>
          </a:prstGeom>
          <a:noFill/>
        </p:spPr>
        <p:txBody>
          <a:bodyPr wrap="square">
            <a:spAutoFit/>
          </a:bodyPr>
          <a:lstStyle/>
          <a:p>
            <a:pPr>
              <a:buNone/>
            </a:pPr>
            <a:r>
              <a:rPr lang="en-US" sz="2400" b="1" dirty="0">
                <a:latin typeface="Abadi" panose="020B0604020104020204" pitchFamily="34" charset="0"/>
              </a:rPr>
              <a:t>Problems Want to Find Answers:</a:t>
            </a:r>
          </a:p>
          <a:p>
            <a:pPr>
              <a:buFont typeface="Arial" panose="020B0604020202020204" pitchFamily="34" charset="0"/>
              <a:buChar char="•"/>
            </a:pPr>
            <a:r>
              <a:rPr lang="en-US" sz="2400" dirty="0">
                <a:latin typeface="Abadi" panose="020B0604020104020204" pitchFamily="34" charset="0"/>
              </a:rPr>
              <a:t>Which factors most strongly affect the </a:t>
            </a:r>
            <a:r>
              <a:rPr lang="en-US" sz="2400" b="1" dirty="0">
                <a:latin typeface="Abadi" panose="020B0604020104020204" pitchFamily="34" charset="0"/>
              </a:rPr>
              <a:t>success of a Falcon 9 launch</a:t>
            </a:r>
            <a:r>
              <a:rPr lang="en-US" sz="2400" dirty="0">
                <a:latin typeface="Abadi" panose="020B0604020104020204" pitchFamily="34" charset="0"/>
              </a:rPr>
              <a:t>?</a:t>
            </a:r>
          </a:p>
          <a:p>
            <a:pPr>
              <a:buFont typeface="Arial" panose="020B0604020202020204" pitchFamily="34" charset="0"/>
              <a:buChar char="•"/>
            </a:pPr>
            <a:r>
              <a:rPr lang="en-US" sz="2400" dirty="0">
                <a:latin typeface="Abadi" panose="020B0604020104020204" pitchFamily="34" charset="0"/>
              </a:rPr>
              <a:t>Does </a:t>
            </a:r>
            <a:r>
              <a:rPr lang="en-US" sz="2400" b="1" dirty="0">
                <a:latin typeface="Abadi" panose="020B0604020104020204" pitchFamily="34" charset="0"/>
              </a:rPr>
              <a:t>payload mass</a:t>
            </a:r>
            <a:r>
              <a:rPr lang="en-US" sz="2400" dirty="0">
                <a:latin typeface="Abadi" panose="020B0604020104020204" pitchFamily="34" charset="0"/>
              </a:rPr>
              <a:t> or </a:t>
            </a:r>
            <a:r>
              <a:rPr lang="en-US" sz="2400" b="1" dirty="0">
                <a:latin typeface="Abadi" panose="020B0604020104020204" pitchFamily="34" charset="0"/>
              </a:rPr>
              <a:t>launch site</a:t>
            </a:r>
            <a:r>
              <a:rPr lang="en-US" sz="2400" dirty="0">
                <a:latin typeface="Abadi" panose="020B0604020104020204" pitchFamily="34" charset="0"/>
              </a:rPr>
              <a:t> influence mission success?</a:t>
            </a:r>
          </a:p>
          <a:p>
            <a:pPr>
              <a:buFont typeface="Arial" panose="020B0604020202020204" pitchFamily="34" charset="0"/>
              <a:buChar char="•"/>
            </a:pPr>
            <a:r>
              <a:rPr lang="en-US" sz="2400" dirty="0">
                <a:latin typeface="Abadi" panose="020B0604020104020204" pitchFamily="34" charset="0"/>
              </a:rPr>
              <a:t>How do </a:t>
            </a:r>
            <a:r>
              <a:rPr lang="en-US" sz="2400" b="1" dirty="0">
                <a:latin typeface="Abadi" panose="020B0604020104020204" pitchFamily="34" charset="0"/>
              </a:rPr>
              <a:t>booster versions</a:t>
            </a:r>
            <a:r>
              <a:rPr lang="en-US" sz="2400" dirty="0">
                <a:latin typeface="Abadi" panose="020B0604020104020204" pitchFamily="34" charset="0"/>
              </a:rPr>
              <a:t> and </a:t>
            </a:r>
            <a:r>
              <a:rPr lang="en-US" sz="2400" b="1" dirty="0">
                <a:latin typeface="Abadi" panose="020B0604020104020204" pitchFamily="34" charset="0"/>
              </a:rPr>
              <a:t>flight reuse</a:t>
            </a:r>
            <a:r>
              <a:rPr lang="en-US" sz="2400" dirty="0">
                <a:latin typeface="Abadi" panose="020B0604020104020204" pitchFamily="34" charset="0"/>
              </a:rPr>
              <a:t> contribute to performance improvement?</a:t>
            </a:r>
          </a:p>
          <a:p>
            <a:pPr>
              <a:buFont typeface="Arial" panose="020B0604020202020204" pitchFamily="34" charset="0"/>
              <a:buChar char="•"/>
            </a:pPr>
            <a:r>
              <a:rPr lang="en-US" sz="2400" dirty="0">
                <a:latin typeface="Abadi" panose="020B0604020104020204" pitchFamily="34" charset="0"/>
              </a:rPr>
              <a:t>Can we </a:t>
            </a:r>
            <a:r>
              <a:rPr lang="en-US" sz="2400" b="1" dirty="0">
                <a:latin typeface="Abadi" panose="020B0604020104020204" pitchFamily="34" charset="0"/>
              </a:rPr>
              <a:t>predict future launch outcomes</a:t>
            </a:r>
            <a:r>
              <a:rPr lang="en-US" sz="2400" dirty="0">
                <a:latin typeface="Abadi" panose="020B0604020104020204" pitchFamily="34" charset="0"/>
              </a:rPr>
              <a:t> using machine learning models?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41550" y="1937093"/>
            <a:ext cx="4028017"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rPr>
              <a:t>All tested classifiers achieved the same accuracy of 83.3% on the validation/test dataset.</a:t>
            </a:r>
          </a:p>
          <a:p>
            <a:pPr>
              <a:lnSpc>
                <a:spcPct val="100000"/>
              </a:lnSpc>
              <a:spcBef>
                <a:spcPts val="1400"/>
              </a:spcBef>
            </a:pPr>
            <a:r>
              <a:rPr lang="en-US" sz="2200" dirty="0">
                <a:solidFill>
                  <a:schemeClr val="accent3">
                    <a:lumMod val="25000"/>
                  </a:schemeClr>
                </a:solidFill>
              </a:rPr>
              <a:t>Indicates that the dataset may be well-balanced or not very complex, so multiple models perform similarly.</a:t>
            </a:r>
          </a:p>
          <a:p>
            <a:pPr>
              <a:lnSpc>
                <a:spcPct val="100000"/>
              </a:lnSpc>
              <a:spcBef>
                <a:spcPts val="1400"/>
              </a:spcBef>
            </a:pPr>
            <a:r>
              <a:rPr lang="en-US" sz="2200" dirty="0">
                <a:solidFill>
                  <a:schemeClr val="accent3">
                    <a:lumMod val="25000"/>
                  </a:schemeClr>
                </a:solidFill>
              </a:rPr>
              <a:t>Suggests that other factors, like model interpretability or training time, could be used to select a preferred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233DE3AF-DAFC-4B49-9098-4CE1C7D74879}"/>
              </a:ext>
            </a:extLst>
          </p:cNvPr>
          <p:cNvGraphicFramePr/>
          <p:nvPr>
            <p:extLst>
              <p:ext uri="{D42A27DB-BD31-4B8C-83A1-F6EECF244321}">
                <p14:modId xmlns:p14="http://schemas.microsoft.com/office/powerpoint/2010/main" val="3626788052"/>
              </p:ext>
            </p:extLst>
          </p:nvPr>
        </p:nvGraphicFramePr>
        <p:xfrm>
          <a:off x="770011" y="1633137"/>
          <a:ext cx="6198680" cy="47940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91175" y="1727843"/>
            <a:ext cx="5066797" cy="459150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True Positives (TP): 12 launches correctly predicted as successes</a:t>
            </a:r>
          </a:p>
          <a:p>
            <a:pPr>
              <a:lnSpc>
                <a:spcPct val="100000"/>
              </a:lnSpc>
              <a:spcBef>
                <a:spcPts val="1400"/>
              </a:spcBef>
            </a:pPr>
            <a:r>
              <a:rPr lang="en-US" sz="2200" dirty="0">
                <a:solidFill>
                  <a:schemeClr val="accent3">
                    <a:lumMod val="25000"/>
                  </a:schemeClr>
                </a:solidFill>
                <a:latin typeface="Abadi" panose="020B0604020104020204" pitchFamily="34" charset="0"/>
              </a:rPr>
              <a:t>True Negatives (TN): 3 launches correctly predicted as failures</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Positives (FP): 3 launches incorrectly predicted as successes</a:t>
            </a:r>
          </a:p>
          <a:p>
            <a:pPr>
              <a:lnSpc>
                <a:spcPct val="100000"/>
              </a:lnSpc>
              <a:spcBef>
                <a:spcPts val="1400"/>
              </a:spcBef>
            </a:pPr>
            <a:r>
              <a:rPr lang="en-US" sz="2200" dirty="0">
                <a:solidFill>
                  <a:schemeClr val="accent3">
                    <a:lumMod val="25000"/>
                  </a:schemeClr>
                </a:solidFill>
                <a:latin typeface="Abadi" panose="020B0604020104020204" pitchFamily="34" charset="0"/>
              </a:rPr>
              <a:t>False Negatives (FN): 0 launches incorrectly predicted as failures</a:t>
            </a:r>
          </a:p>
          <a:p>
            <a:pPr>
              <a:lnSpc>
                <a:spcPct val="100000"/>
              </a:lnSpc>
              <a:spcBef>
                <a:spcPts val="1400"/>
              </a:spcBef>
            </a:pPr>
            <a:r>
              <a:rPr lang="en-US" sz="2200" dirty="0">
                <a:solidFill>
                  <a:schemeClr val="accent3">
                    <a:lumMod val="25000"/>
                  </a:schemeClr>
                </a:solidFill>
                <a:latin typeface="Abadi" panose="020B0604020104020204" pitchFamily="34" charset="0"/>
              </a:rPr>
              <a:t>The matrix shows that the Sigmoid SVM accurately predicts most launches, with a few failures misclassified as successes.</a:t>
            </a:r>
          </a:p>
          <a:p>
            <a:pPr>
              <a:lnSpc>
                <a:spcPct val="100000"/>
              </a:lnSpc>
              <a:spcBef>
                <a:spcPts val="1400"/>
              </a:spcBef>
            </a:pPr>
            <a:r>
              <a:rPr lang="en-US" sz="2200" dirty="0">
                <a:solidFill>
                  <a:schemeClr val="accent3">
                    <a:lumMod val="25000"/>
                  </a:schemeClr>
                </a:solidFill>
                <a:latin typeface="Abadi" panose="020B0604020104020204" pitchFamily="34" charset="0"/>
              </a:rPr>
              <a:t>Supports the overall 83.3% classification accuracy.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4CA2E0F-0DBE-44F5-9CA8-ADE6962B9DA5}"/>
              </a:ext>
            </a:extLst>
          </p:cNvPr>
          <p:cNvPicPr>
            <a:picLocks noChangeAspect="1"/>
          </p:cNvPicPr>
          <p:nvPr/>
        </p:nvPicPr>
        <p:blipFill>
          <a:blip r:embed="rId3"/>
          <a:stretch>
            <a:fillRect/>
          </a:stretch>
        </p:blipFill>
        <p:spPr>
          <a:xfrm>
            <a:off x="770011" y="1603609"/>
            <a:ext cx="5484426" cy="462278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2" name="Content Placeholder 3">
            <a:extLst>
              <a:ext uri="{FF2B5EF4-FFF2-40B4-BE49-F238E27FC236}">
                <a16:creationId xmlns:a16="http://schemas.microsoft.com/office/drawing/2014/main" id="{F247B7C4-694F-71A7-69E7-C2E30F15F27C}"/>
              </a:ext>
            </a:extLst>
          </p:cNvPr>
          <p:cNvSpPr txBox="1">
            <a:spLocks/>
          </p:cNvSpPr>
          <p:nvPr/>
        </p:nvSpPr>
        <p:spPr>
          <a:xfrm>
            <a:off x="838200" y="1430939"/>
            <a:ext cx="10346356" cy="47773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SpaceX launch data shows that most launches are successful, with a success rate of ~83%.</a:t>
            </a:r>
          </a:p>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Launch sites such as CCAFS LC-40 and KSC LC-39A consistently perform better, highlighting site reliability differences.</a:t>
            </a:r>
          </a:p>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Exploratory Data Analysis revealed that moderate payload ranges (4000–6000 kg) have the highest launch success rate, and booster version F9 v1.1 performs reliably in this range.</a:t>
            </a:r>
          </a:p>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Interactive visualizations (Folium maps and Plotly Dash) help identify geographic patterns, landing outcomes, and site-specific trends, making operational planning clearer.</a:t>
            </a:r>
          </a:p>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Predictive modeling using classification models (SVM) achieved 83.3% accuracy, confirming that multiple classifiers can effectively predict launch outcomes.</a:t>
            </a:r>
          </a:p>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The project demonstrates the importance of data wrangling, EDA, SQL queries, and visualization for extracting actionable insights from real-world aerospace datasets.</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54DA9788-5786-D774-2F19-D5C1108B120D}"/>
              </a:ext>
            </a:extLst>
          </p:cNvPr>
          <p:cNvSpPr txBox="1"/>
          <p:nvPr/>
        </p:nvSpPr>
        <p:spPr>
          <a:xfrm>
            <a:off x="770011" y="1486360"/>
            <a:ext cx="6097604" cy="1846659"/>
          </a:xfrm>
          <a:prstGeom prst="rect">
            <a:avLst/>
          </a:prstGeom>
          <a:noFill/>
        </p:spPr>
        <p:txBody>
          <a:bodyPr wrap="square">
            <a:spAutoFit/>
          </a:bodyPr>
          <a:lstStyle/>
          <a:p>
            <a:r>
              <a:rPr lang="en-IN" sz="2400" b="1" dirty="0"/>
              <a:t>Python Libraries Used</a:t>
            </a:r>
          </a:p>
          <a:p>
            <a:r>
              <a:rPr lang="en-IN" b="1" dirty="0"/>
              <a:t>Data Manipulation: </a:t>
            </a:r>
            <a:r>
              <a:rPr lang="en-IN" dirty="0"/>
              <a:t>pandas, </a:t>
            </a:r>
            <a:r>
              <a:rPr lang="en-IN" dirty="0" err="1"/>
              <a:t>numpy</a:t>
            </a:r>
            <a:endParaRPr lang="en-IN" dirty="0"/>
          </a:p>
          <a:p>
            <a:r>
              <a:rPr lang="en-IN" b="1" dirty="0"/>
              <a:t>Visualizations: </a:t>
            </a:r>
            <a:r>
              <a:rPr lang="en-IN" dirty="0"/>
              <a:t>matplotlib, seaborn, </a:t>
            </a:r>
            <a:r>
              <a:rPr lang="en-IN" dirty="0" err="1"/>
              <a:t>plotly</a:t>
            </a:r>
            <a:endParaRPr lang="en-IN" dirty="0"/>
          </a:p>
          <a:p>
            <a:r>
              <a:rPr lang="en-IN" b="1" dirty="0"/>
              <a:t>Interactive Maps:</a:t>
            </a:r>
            <a:r>
              <a:rPr lang="en-IN" dirty="0"/>
              <a:t> folium</a:t>
            </a:r>
          </a:p>
          <a:p>
            <a:r>
              <a:rPr lang="en-IN" b="1" dirty="0"/>
              <a:t>Machine Learning: </a:t>
            </a:r>
            <a:r>
              <a:rPr lang="en-IN" dirty="0"/>
              <a:t>scikit-learn</a:t>
            </a:r>
          </a:p>
          <a:p>
            <a:r>
              <a:rPr lang="en-IN" b="1" dirty="0"/>
              <a:t>Database / SQL: </a:t>
            </a:r>
            <a:r>
              <a:rPr lang="en-IN" dirty="0"/>
              <a:t>sqlite3</a:t>
            </a:r>
          </a:p>
        </p:txBody>
      </p:sp>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654454"/>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Rectangle 4">
            <a:extLst>
              <a:ext uri="{FF2B5EF4-FFF2-40B4-BE49-F238E27FC236}">
                <a16:creationId xmlns:a16="http://schemas.microsoft.com/office/drawing/2014/main" id="{2B092185-886C-8624-33C1-92BB00AF661D}"/>
              </a:ext>
            </a:extLst>
          </p:cNvPr>
          <p:cNvSpPr>
            <a:spLocks noChangeArrowheads="1"/>
          </p:cNvSpPr>
          <p:nvPr/>
        </p:nvSpPr>
        <p:spPr bwMode="auto">
          <a:xfrm>
            <a:off x="854676" y="1894477"/>
            <a:ext cx="449625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Retrieved </a:t>
            </a:r>
            <a:r>
              <a:rPr kumimoji="0" lang="en-US" altLang="en-US" sz="2400" b="1" i="0" u="none" strike="noStrike" cap="none" normalizeH="0" baseline="0" dirty="0">
                <a:ln>
                  <a:noFill/>
                </a:ln>
                <a:solidFill>
                  <a:schemeClr val="tx1"/>
                </a:solidFill>
                <a:effectLst/>
                <a:latin typeface="Arial" panose="020B0604020202020204" pitchFamily="34" charset="0"/>
              </a:rPr>
              <a:t>launch data from SpaceX API</a:t>
            </a:r>
            <a:r>
              <a:rPr kumimoji="0" lang="en-US" altLang="en-US" sz="2400" b="0" i="0" u="none" strike="noStrike" cap="none" normalizeH="0" baseline="0" dirty="0">
                <a:ln>
                  <a:noFill/>
                </a:ln>
                <a:solidFill>
                  <a:schemeClr val="tx1"/>
                </a:solidFill>
                <a:effectLst/>
                <a:latin typeface="Arial" panose="020B0604020202020204" pitchFamily="34" charset="0"/>
              </a:rPr>
              <a:t> (missions, dates, sites, payloads).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Used </a:t>
            </a:r>
            <a:r>
              <a:rPr kumimoji="0" lang="en-US" altLang="en-US" sz="2400" b="1" i="0" u="none" strike="noStrike" cap="none" normalizeH="0" baseline="0" dirty="0">
                <a:ln>
                  <a:noFill/>
                </a:ln>
                <a:solidFill>
                  <a:schemeClr val="tx1"/>
                </a:solidFill>
                <a:effectLst/>
                <a:latin typeface="Arial" panose="020B0604020202020204" pitchFamily="34" charset="0"/>
              </a:rPr>
              <a:t>provided CSV datasets</a:t>
            </a:r>
            <a:r>
              <a:rPr kumimoji="0" lang="en-US" altLang="en-US" sz="2400" b="0" i="0" u="none" strike="noStrike" cap="none" normalizeH="0" baseline="0" dirty="0">
                <a:ln>
                  <a:noFill/>
                </a:ln>
                <a:solidFill>
                  <a:schemeClr val="tx1"/>
                </a:solidFill>
                <a:effectLst/>
                <a:latin typeface="Arial" panose="020B0604020202020204" pitchFamily="34" charset="0"/>
              </a:rPr>
              <a:t> for historical launch information.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Performed </a:t>
            </a:r>
            <a:r>
              <a:rPr kumimoji="0" lang="en-US" altLang="en-US" sz="2400" b="1" i="0" u="none" strike="noStrike" cap="none" normalizeH="0" baseline="0" dirty="0">
                <a:ln>
                  <a:noFill/>
                </a:ln>
                <a:solidFill>
                  <a:schemeClr val="tx1"/>
                </a:solidFill>
                <a:effectLst/>
                <a:latin typeface="Arial" panose="020B0604020202020204" pitchFamily="34" charset="0"/>
              </a:rPr>
              <a:t>web scraping</a:t>
            </a:r>
            <a:r>
              <a:rPr kumimoji="0" lang="en-US" altLang="en-US" sz="2400" b="0" i="0" u="none" strike="noStrike" cap="none" normalizeH="0" baseline="0" dirty="0">
                <a:ln>
                  <a:noFill/>
                </a:ln>
                <a:solidFill>
                  <a:schemeClr val="tx1"/>
                </a:solidFill>
                <a:effectLst/>
                <a:latin typeface="Arial" panose="020B0604020202020204" pitchFamily="34" charset="0"/>
              </a:rPr>
              <a:t> to get extra launch site details.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Combined all sources into a </a:t>
            </a:r>
            <a:r>
              <a:rPr kumimoji="0" lang="en-US" altLang="en-US" sz="2400" b="1" i="0" u="none" strike="noStrike" cap="none" normalizeH="0" baseline="0" dirty="0">
                <a:ln>
                  <a:noFill/>
                </a:ln>
                <a:solidFill>
                  <a:schemeClr val="tx1"/>
                </a:solidFill>
                <a:effectLst/>
                <a:latin typeface="Arial" panose="020B0604020202020204" pitchFamily="34" charset="0"/>
              </a:rPr>
              <a:t>central dataset</a:t>
            </a:r>
            <a:r>
              <a:rPr kumimoji="0" lang="en-US" altLang="en-US" sz="2400" b="0" i="0" u="none" strike="noStrike" cap="none" normalizeH="0" baseline="0" dirty="0">
                <a:ln>
                  <a:noFill/>
                </a:ln>
                <a:solidFill>
                  <a:schemeClr val="tx1"/>
                </a:solidFill>
                <a:effectLst/>
                <a:latin typeface="Arial" panose="020B0604020202020204" pitchFamily="34" charset="0"/>
              </a:rPr>
              <a:t> for analysis.</a:t>
            </a:r>
          </a:p>
        </p:txBody>
      </p:sp>
      <p:graphicFrame>
        <p:nvGraphicFramePr>
          <p:cNvPr id="8" name="Diagram 7">
            <a:extLst>
              <a:ext uri="{FF2B5EF4-FFF2-40B4-BE49-F238E27FC236}">
                <a16:creationId xmlns:a16="http://schemas.microsoft.com/office/drawing/2014/main" id="{32B894BC-FE2C-E54B-BA86-519BD160B905}"/>
              </a:ext>
            </a:extLst>
          </p:cNvPr>
          <p:cNvGraphicFramePr/>
          <p:nvPr>
            <p:extLst>
              <p:ext uri="{D42A27DB-BD31-4B8C-83A1-F6EECF244321}">
                <p14:modId xmlns:p14="http://schemas.microsoft.com/office/powerpoint/2010/main" val="3247468980"/>
              </p:ext>
            </p:extLst>
          </p:nvPr>
        </p:nvGraphicFramePr>
        <p:xfrm>
          <a:off x="6072716" y="1894477"/>
          <a:ext cx="5212895"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18BC7DF9-797A-485B-B727-3994882D62EB}"/>
              </a:ext>
            </a:extLst>
          </p:cNvPr>
          <p:cNvSpPr txBox="1"/>
          <p:nvPr/>
        </p:nvSpPr>
        <p:spPr>
          <a:xfrm>
            <a:off x="4321743" y="582341"/>
            <a:ext cx="2743200" cy="461665"/>
          </a:xfrm>
          <a:prstGeom prst="rect">
            <a:avLst/>
          </a:prstGeom>
          <a:noFill/>
        </p:spPr>
        <p:txBody>
          <a:bodyPr wrap="square" rtlCol="0">
            <a:spAutoFit/>
          </a:bodyPr>
          <a:lstStyle/>
          <a:p>
            <a:r>
              <a:rPr lang="en-IN" sz="2400" b="1" dirty="0">
                <a:hlinkClick r:id="rId8"/>
              </a:rPr>
              <a:t>Github Link</a:t>
            </a:r>
            <a:endParaRPr lang="en-IN" sz="2400" b="1"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6349246" cy="5166791"/>
          </a:xfrm>
          <a:prstGeom prst="rect">
            <a:avLst/>
          </a:prstGeom>
        </p:spPr>
        <p:txBody>
          <a:bodyPr/>
          <a:lstStyle/>
          <a:p>
            <a:r>
              <a:rPr lang="en-IN" sz="2400" dirty="0"/>
              <a:t>Loaded raw data from SpaceX API and CSV files into Pandas </a:t>
            </a:r>
            <a:r>
              <a:rPr lang="en-IN" sz="2400" dirty="0" err="1"/>
              <a:t>DataFrames</a:t>
            </a:r>
            <a:r>
              <a:rPr lang="en-IN" sz="2400" dirty="0"/>
              <a:t>.</a:t>
            </a:r>
          </a:p>
          <a:p>
            <a:r>
              <a:rPr lang="en-IN" sz="2400" dirty="0"/>
              <a:t>Checked for missing values and data inconsistencies.</a:t>
            </a:r>
          </a:p>
          <a:p>
            <a:r>
              <a:rPr lang="en-IN" sz="2400" dirty="0"/>
              <a:t>Cleaned column names, standardized formats (e.g., launch site, booster version).</a:t>
            </a:r>
          </a:p>
          <a:p>
            <a:r>
              <a:rPr lang="en-IN" sz="2400" dirty="0"/>
              <a:t>Converted data types — especially date and numeric fields.</a:t>
            </a:r>
          </a:p>
          <a:p>
            <a:r>
              <a:rPr lang="en-IN" sz="2400" dirty="0"/>
              <a:t>Removed duplicates and irrelevant columns.</a:t>
            </a:r>
          </a:p>
          <a:p>
            <a:r>
              <a:rPr lang="en-IN" sz="2400" dirty="0"/>
              <a:t>Created new derived fields (e.g., success flag, payload mass range).</a:t>
            </a:r>
          </a:p>
          <a:p>
            <a:r>
              <a:rPr lang="en-IN" sz="2400" dirty="0"/>
              <a:t>Saved the cleaned dataset for visualization and </a:t>
            </a:r>
            <a:r>
              <a:rPr lang="en-IN" sz="2400" dirty="0" err="1"/>
              <a:t>modeling</a:t>
            </a:r>
            <a:r>
              <a:rPr lang="en-IN" sz="2400" dirty="0"/>
              <a:t>.</a:t>
            </a:r>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1EE9FAC0-BEA0-6D13-898F-834038FCCED5}"/>
              </a:ext>
            </a:extLst>
          </p:cNvPr>
          <p:cNvGraphicFramePr/>
          <p:nvPr>
            <p:extLst>
              <p:ext uri="{D42A27DB-BD31-4B8C-83A1-F6EECF244321}">
                <p14:modId xmlns:p14="http://schemas.microsoft.com/office/powerpoint/2010/main" val="1831529625"/>
              </p:ext>
            </p:extLst>
          </p:nvPr>
        </p:nvGraphicFramePr>
        <p:xfrm>
          <a:off x="6580414" y="1575707"/>
          <a:ext cx="5310414" cy="4578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AB7C4F3-49A8-E70F-2453-BEAE4D8AF220}"/>
              </a:ext>
            </a:extLst>
          </p:cNvPr>
          <p:cNvSpPr txBox="1"/>
          <p:nvPr/>
        </p:nvSpPr>
        <p:spPr>
          <a:xfrm>
            <a:off x="4523874" y="582341"/>
            <a:ext cx="2743200" cy="461665"/>
          </a:xfrm>
          <a:prstGeom prst="rect">
            <a:avLst/>
          </a:prstGeom>
          <a:noFill/>
        </p:spPr>
        <p:txBody>
          <a:bodyPr wrap="square" rtlCol="0">
            <a:spAutoFit/>
          </a:bodyPr>
          <a:lstStyle/>
          <a:p>
            <a:r>
              <a:rPr lang="en-IN" sz="2400" b="1" dirty="0">
                <a:hlinkClick r:id="rId8"/>
              </a:rPr>
              <a:t>Github Link</a:t>
            </a:r>
            <a:endParaRPr lang="en-IN" sz="2400" b="1" dirty="0"/>
          </a:p>
        </p:txBody>
      </p:sp>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3" name="Rectangle 7">
            <a:extLst>
              <a:ext uri="{FF2B5EF4-FFF2-40B4-BE49-F238E27FC236}">
                <a16:creationId xmlns:a16="http://schemas.microsoft.com/office/drawing/2014/main" id="{69003F57-36C0-79F6-F1E4-DFD97AFBE688}"/>
              </a:ext>
            </a:extLst>
          </p:cNvPr>
          <p:cNvSpPr>
            <a:spLocks noChangeArrowheads="1"/>
          </p:cNvSpPr>
          <p:nvPr/>
        </p:nvSpPr>
        <p:spPr bwMode="auto">
          <a:xfrm>
            <a:off x="606726" y="1624368"/>
            <a:ext cx="600634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Used </a:t>
            </a:r>
            <a:r>
              <a:rPr kumimoji="0" lang="en-US" altLang="en-US" sz="2000" b="1" i="0" u="none" strike="noStrike" cap="none" normalizeH="0" baseline="0" dirty="0">
                <a:ln>
                  <a:noFill/>
                </a:ln>
                <a:solidFill>
                  <a:schemeClr val="tx1"/>
                </a:solidFill>
                <a:effectLst/>
                <a:latin typeface="Abadi" panose="020B0604020104020204" pitchFamily="34" charset="0"/>
              </a:rPr>
              <a:t>Matplotlib</a:t>
            </a:r>
            <a:r>
              <a:rPr kumimoji="0" lang="en-US" altLang="en-US" sz="2000" b="0" i="0" u="none" strike="noStrike" cap="none" normalizeH="0" baseline="0" dirty="0">
                <a:ln>
                  <a:noFill/>
                </a:ln>
                <a:solidFill>
                  <a:schemeClr val="tx1"/>
                </a:solidFill>
                <a:effectLst/>
                <a:latin typeface="Abadi" panose="020B0604020104020204" pitchFamily="34" charset="0"/>
              </a:rPr>
              <a:t> and </a:t>
            </a:r>
            <a:r>
              <a:rPr kumimoji="0" lang="en-US" altLang="en-US" sz="2000" b="1" i="0" u="none" strike="noStrike" cap="none" normalizeH="0" baseline="0" dirty="0">
                <a:ln>
                  <a:noFill/>
                </a:ln>
                <a:solidFill>
                  <a:schemeClr val="tx1"/>
                </a:solidFill>
                <a:effectLst/>
                <a:latin typeface="Abadi" panose="020B0604020104020204" pitchFamily="34" charset="0"/>
              </a:rPr>
              <a:t>Seaborn</a:t>
            </a:r>
            <a:r>
              <a:rPr kumimoji="0" lang="en-US" altLang="en-US" sz="2000" b="0" i="0" u="none" strike="noStrike" cap="none" normalizeH="0" baseline="0" dirty="0">
                <a:ln>
                  <a:noFill/>
                </a:ln>
                <a:solidFill>
                  <a:schemeClr val="tx1"/>
                </a:solidFill>
                <a:effectLst/>
                <a:latin typeface="Abadi" panose="020B0604020104020204" pitchFamily="34" charset="0"/>
              </a:rPr>
              <a:t> to explore trends and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Plotted </a:t>
            </a:r>
            <a:r>
              <a:rPr kumimoji="0" lang="en-US" altLang="en-US" sz="2000" b="1" i="0" u="none" strike="noStrike" cap="none" normalizeH="0" baseline="0" dirty="0">
                <a:ln>
                  <a:noFill/>
                </a:ln>
                <a:solidFill>
                  <a:schemeClr val="tx1"/>
                </a:solidFill>
                <a:effectLst/>
                <a:latin typeface="Abadi" panose="020B0604020104020204" pitchFamily="34" charset="0"/>
              </a:rPr>
              <a:t>bar charts</a:t>
            </a:r>
            <a:r>
              <a:rPr kumimoji="0" lang="en-US" altLang="en-US" sz="2000" b="0" i="0" u="none" strike="noStrike" cap="none" normalizeH="0" baseline="0" dirty="0">
                <a:ln>
                  <a:noFill/>
                </a:ln>
                <a:solidFill>
                  <a:schemeClr val="tx1"/>
                </a:solidFill>
                <a:effectLst/>
                <a:latin typeface="Abadi" panose="020B0604020104020204" pitchFamily="34" charset="0"/>
              </a:rPr>
              <a:t> to compare the number of launches by site and booster version.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Created </a:t>
            </a:r>
            <a:r>
              <a:rPr kumimoji="0" lang="en-US" altLang="en-US" sz="2000" b="1" i="0" u="none" strike="noStrike" cap="none" normalizeH="0" baseline="0" dirty="0">
                <a:ln>
                  <a:noFill/>
                </a:ln>
                <a:solidFill>
                  <a:schemeClr val="tx1"/>
                </a:solidFill>
                <a:effectLst/>
                <a:latin typeface="Abadi" panose="020B0604020104020204" pitchFamily="34" charset="0"/>
              </a:rPr>
              <a:t>scatter plots</a:t>
            </a:r>
            <a:r>
              <a:rPr kumimoji="0" lang="en-US" altLang="en-US" sz="2000" b="0" i="0" u="none" strike="noStrike" cap="none" normalizeH="0" baseline="0" dirty="0">
                <a:ln>
                  <a:noFill/>
                </a:ln>
                <a:solidFill>
                  <a:schemeClr val="tx1"/>
                </a:solidFill>
                <a:effectLst/>
                <a:latin typeface="Abadi" panose="020B0604020104020204" pitchFamily="34" charset="0"/>
              </a:rPr>
              <a:t> to study the relationship between payload mass and launch success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Drew </a:t>
            </a:r>
            <a:r>
              <a:rPr kumimoji="0" lang="en-US" altLang="en-US" sz="2000" b="1" i="0" u="none" strike="noStrike" cap="none" normalizeH="0" baseline="0" dirty="0">
                <a:ln>
                  <a:noFill/>
                </a:ln>
                <a:solidFill>
                  <a:schemeClr val="tx1"/>
                </a:solidFill>
                <a:effectLst/>
                <a:latin typeface="Abadi" panose="020B0604020104020204" pitchFamily="34" charset="0"/>
              </a:rPr>
              <a:t>pie charts</a:t>
            </a:r>
            <a:r>
              <a:rPr kumimoji="0" lang="en-US" altLang="en-US" sz="2000" b="0" i="0" u="none" strike="noStrike" cap="none" normalizeH="0" baseline="0" dirty="0">
                <a:ln>
                  <a:noFill/>
                </a:ln>
                <a:solidFill>
                  <a:schemeClr val="tx1"/>
                </a:solidFill>
                <a:effectLst/>
                <a:latin typeface="Abadi" panose="020B0604020104020204" pitchFamily="34" charset="0"/>
              </a:rPr>
              <a:t> to show the proportion of successful vs. failed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Used </a:t>
            </a:r>
            <a:r>
              <a:rPr kumimoji="0" lang="en-US" altLang="en-US" sz="2000" b="1" i="0" u="none" strike="noStrike" cap="none" normalizeH="0" baseline="0" dirty="0">
                <a:ln>
                  <a:noFill/>
                </a:ln>
                <a:solidFill>
                  <a:schemeClr val="tx1"/>
                </a:solidFill>
                <a:effectLst/>
                <a:latin typeface="Abadi" panose="020B0604020104020204" pitchFamily="34" charset="0"/>
              </a:rPr>
              <a:t>box plots</a:t>
            </a:r>
            <a:r>
              <a:rPr kumimoji="0" lang="en-US" altLang="en-US" sz="2000" b="0" i="0" u="none" strike="noStrike" cap="none" normalizeH="0" baseline="0" dirty="0">
                <a:ln>
                  <a:noFill/>
                </a:ln>
                <a:solidFill>
                  <a:schemeClr val="tx1"/>
                </a:solidFill>
                <a:effectLst/>
                <a:latin typeface="Abadi" panose="020B0604020104020204" pitchFamily="34" charset="0"/>
              </a:rPr>
              <a:t> to visualize payload distribution and identify outliers.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Visualized </a:t>
            </a:r>
            <a:r>
              <a:rPr kumimoji="0" lang="en-US" altLang="en-US" sz="2000" b="1" i="0" u="none" strike="noStrike" cap="none" normalizeH="0" baseline="0" dirty="0">
                <a:ln>
                  <a:noFill/>
                </a:ln>
                <a:solidFill>
                  <a:schemeClr val="tx1"/>
                </a:solidFill>
                <a:effectLst/>
                <a:latin typeface="Abadi" panose="020B0604020104020204" pitchFamily="34" charset="0"/>
              </a:rPr>
              <a:t>correlation heatmap</a:t>
            </a:r>
            <a:r>
              <a:rPr kumimoji="0" lang="en-US" altLang="en-US" sz="2000" b="0" i="0" u="none" strike="noStrike" cap="none" normalizeH="0" baseline="0" dirty="0">
                <a:ln>
                  <a:noFill/>
                </a:ln>
                <a:solidFill>
                  <a:schemeClr val="tx1"/>
                </a:solidFill>
                <a:effectLst/>
                <a:latin typeface="Abadi" panose="020B0604020104020204" pitchFamily="34" charset="0"/>
              </a:rPr>
              <a:t> to understand relationships between numerical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These visualizations helped identify key factors influencing SpaceX launch outcomes.</a:t>
            </a:r>
          </a:p>
        </p:txBody>
      </p:sp>
      <p:sp>
        <p:nvSpPr>
          <p:cNvPr id="15" name="TextBox 14">
            <a:extLst>
              <a:ext uri="{FF2B5EF4-FFF2-40B4-BE49-F238E27FC236}">
                <a16:creationId xmlns:a16="http://schemas.microsoft.com/office/drawing/2014/main" id="{8EF10B7A-7528-14EE-A5A3-68E777B30508}"/>
              </a:ext>
            </a:extLst>
          </p:cNvPr>
          <p:cNvSpPr txBox="1"/>
          <p:nvPr/>
        </p:nvSpPr>
        <p:spPr>
          <a:xfrm>
            <a:off x="6720119" y="1641631"/>
            <a:ext cx="4737853" cy="3416320"/>
          </a:xfrm>
          <a:prstGeom prst="rect">
            <a:avLst/>
          </a:prstGeom>
          <a:noFill/>
        </p:spPr>
        <p:txBody>
          <a:bodyPr wrap="square">
            <a:spAutoFit/>
          </a:bodyPr>
          <a:lstStyle/>
          <a:p>
            <a:pPr>
              <a:buNone/>
            </a:pPr>
            <a:r>
              <a:rPr lang="en-US" sz="2400" b="1" dirty="0">
                <a:latin typeface="Abadi" panose="020B0604020104020204" pitchFamily="34" charset="0"/>
              </a:rPr>
              <a:t>Why These Charts</a:t>
            </a:r>
          </a:p>
          <a:p>
            <a:pPr>
              <a:buFont typeface="Arial" panose="020B0604020202020204" pitchFamily="34" charset="0"/>
              <a:buChar char="•"/>
            </a:pPr>
            <a:r>
              <a:rPr lang="en-US" sz="2400" b="1" dirty="0">
                <a:latin typeface="Abadi" panose="020B0604020104020204" pitchFamily="34" charset="0"/>
              </a:rPr>
              <a:t>Bar charts:</a:t>
            </a:r>
            <a:r>
              <a:rPr lang="en-US" sz="2400" dirty="0">
                <a:latin typeface="Abadi" panose="020B0604020104020204" pitchFamily="34" charset="0"/>
              </a:rPr>
              <a:t> for categorical comparisons.</a:t>
            </a:r>
          </a:p>
          <a:p>
            <a:pPr>
              <a:buFont typeface="Arial" panose="020B0604020202020204" pitchFamily="34" charset="0"/>
              <a:buChar char="•"/>
            </a:pPr>
            <a:r>
              <a:rPr lang="en-US" sz="2400" b="1" dirty="0">
                <a:latin typeface="Abadi" panose="020B0604020104020204" pitchFamily="34" charset="0"/>
              </a:rPr>
              <a:t>Scatter plots:</a:t>
            </a:r>
            <a:r>
              <a:rPr lang="en-US" sz="2400" dirty="0">
                <a:latin typeface="Abadi" panose="020B0604020104020204" pitchFamily="34" charset="0"/>
              </a:rPr>
              <a:t> to observe trends between continuous variables.</a:t>
            </a:r>
          </a:p>
          <a:p>
            <a:pPr>
              <a:buFont typeface="Arial" panose="020B0604020202020204" pitchFamily="34" charset="0"/>
              <a:buChar char="•"/>
            </a:pPr>
            <a:r>
              <a:rPr lang="en-US" sz="2400" b="1" dirty="0">
                <a:latin typeface="Abadi" panose="020B0604020104020204" pitchFamily="34" charset="0"/>
              </a:rPr>
              <a:t>Pie charts:</a:t>
            </a:r>
            <a:r>
              <a:rPr lang="en-US" sz="2400" dirty="0">
                <a:latin typeface="Abadi" panose="020B0604020104020204" pitchFamily="34" charset="0"/>
              </a:rPr>
              <a:t> for quick success rate overview.</a:t>
            </a:r>
          </a:p>
          <a:p>
            <a:pPr>
              <a:buFont typeface="Arial" panose="020B0604020202020204" pitchFamily="34" charset="0"/>
              <a:buChar char="•"/>
            </a:pPr>
            <a:r>
              <a:rPr lang="en-US" sz="2400" b="1" dirty="0">
                <a:latin typeface="Abadi" panose="020B0604020104020204" pitchFamily="34" charset="0"/>
              </a:rPr>
              <a:t>Heatmap:</a:t>
            </a:r>
            <a:r>
              <a:rPr lang="en-US" sz="2400" dirty="0">
                <a:latin typeface="Abadi" panose="020B0604020104020204" pitchFamily="34" charset="0"/>
              </a:rPr>
              <a:t> to highlight variable correlations at a glance.</a:t>
            </a:r>
          </a:p>
        </p:txBody>
      </p:sp>
      <p:sp>
        <p:nvSpPr>
          <p:cNvPr id="16" name="TextBox 15">
            <a:extLst>
              <a:ext uri="{FF2B5EF4-FFF2-40B4-BE49-F238E27FC236}">
                <a16:creationId xmlns:a16="http://schemas.microsoft.com/office/drawing/2014/main" id="{CEFD9CBB-C429-2678-4C2F-45A603D2DA88}"/>
              </a:ext>
            </a:extLst>
          </p:cNvPr>
          <p:cNvSpPr txBox="1"/>
          <p:nvPr/>
        </p:nvSpPr>
        <p:spPr>
          <a:xfrm>
            <a:off x="9089045" y="582341"/>
            <a:ext cx="1960757" cy="461665"/>
          </a:xfrm>
          <a:prstGeom prst="rect">
            <a:avLst/>
          </a:prstGeom>
          <a:noFill/>
        </p:spPr>
        <p:txBody>
          <a:bodyPr wrap="square" rtlCol="0">
            <a:spAutoFit/>
          </a:bodyPr>
          <a:lstStyle/>
          <a:p>
            <a:r>
              <a:rPr lang="en-IN" sz="2400" b="1" dirty="0">
                <a:hlinkClick r:id="rId3"/>
              </a:rPr>
              <a:t>Github Link</a:t>
            </a:r>
            <a:endParaRPr lang="en-IN" sz="2400" b="1" dirty="0"/>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badi"/>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documentManagement/types"/>
    <ds:schemaRef ds:uri="http://purl.org/dc/terms/"/>
    <ds:schemaRef ds:uri="http://purl.org/dc/dcmitype/"/>
    <ds:schemaRef ds:uri="http://schemas.microsoft.com/office/infopath/2007/PartnerControls"/>
    <ds:schemaRef ds:uri="http://www.w3.org/XML/1998/namespace"/>
    <ds:schemaRef ds:uri="http://schemas.microsoft.com/office/2006/metadata/properties"/>
    <ds:schemaRef ds:uri="http://purl.org/dc/elements/1.1/"/>
    <ds:schemaRef ds:uri="http://schemas.openxmlformats.org/package/2006/metadata/core-properties"/>
    <ds:schemaRef ds:uri="f80a141d-92ca-4d3d-9308-f7e7b1d44ce8"/>
    <ds:schemaRef ds:uri="155be751-a274-42e8-93fb-f39d3b9bccc8"/>
  </ds:schemaRefs>
</ds:datastoreItem>
</file>

<file path=docProps/app.xml><?xml version="1.0" encoding="utf-8"?>
<Properties xmlns="http://schemas.openxmlformats.org/officeDocument/2006/extended-properties" xmlns:vt="http://schemas.openxmlformats.org/officeDocument/2006/docPropsVTypes">
  <Template/>
  <TotalTime>325</TotalTime>
  <Words>2943</Words>
  <Application>Microsoft Office PowerPoint</Application>
  <PresentationFormat>Widescreen</PresentationFormat>
  <Paragraphs>339</Paragraphs>
  <Slides>45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Mohan P Sivam</cp:lastModifiedBy>
  <cp:revision>234</cp:revision>
  <dcterms:created xsi:type="dcterms:W3CDTF">2021-04-29T18:58:34Z</dcterms:created>
  <dcterms:modified xsi:type="dcterms:W3CDTF">2025-10-24T20:22:18Z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